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E552-82FF-41CD-AE9B-C5B295BA4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47A7-1C60-48ED-9106-1A4E50CD8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6500"/>
            <a:ext cx="9144000" cy="12313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256D4-A46F-42D5-9B93-520AF7ED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D99309-7B5F-490B-9BDE-AAF9B5F8D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580025"/>
            <a:ext cx="2743200" cy="3112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2113EE3-8373-4C14-933F-C1E589D5B246}" type="datetime1">
              <a:rPr lang="en-GB" smtClean="0"/>
              <a:t>07/10/2024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20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C010A-D0D2-45E6-B04B-900AFC28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A6CE9-1503-44AE-9C80-F0F8D874E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A2AA1-1B6B-4E88-A09D-356FC685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26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E5E3CF-3D05-44C8-88C8-D98ADD5B83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F504C6-15EF-447C-AD59-74FEC0CCC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67EC9-ADE0-4807-A12B-A966A05B8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07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685800" indent="-2286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1143000" indent="-228600">
              <a:buClrTx/>
              <a:buFont typeface="Arial" panose="020B0604020202020204" pitchFamily="34" charset="0"/>
              <a:buChar char="•"/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030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400" b="1">
                <a:solidFill>
                  <a:srgbClr val="C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FC57D-47CF-4AB3-8F41-D74240EA10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8679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C85BE-B3D8-4FF3-B29D-02E82975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9358A-6410-47DE-B7D5-0F708CD13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2pPr>
              <a:buClr>
                <a:srgbClr val="C00000"/>
              </a:buClr>
              <a:defRPr/>
            </a:lvl2pPr>
            <a:lvl3pPr>
              <a:buClrTx/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B0D16-5BFA-42AC-ADC2-646F18F10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2pPr>
              <a:buClr>
                <a:srgbClr val="C00000"/>
              </a:buClr>
              <a:defRPr/>
            </a:lvl2pPr>
            <a:lvl3pPr>
              <a:buClrTx/>
              <a:defRPr/>
            </a:lvl3pPr>
            <a:lvl4pPr>
              <a:buClr>
                <a:srgbClr val="C00000"/>
              </a:buClr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2B6E7-0296-4DDC-8A37-ADBF0331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95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E6CF-0013-49C7-AEB8-8E913747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B4A6D-F116-4484-8C9C-A4639CC18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21EE16-2CAA-4269-9363-D2817EE0D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35FF5-1094-4B0C-B250-AD8B448C6F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D47F8F-0A27-4035-ACD4-A78ECFE4A2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F0084-C4B2-4571-BB9F-0F21077E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271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37DD-A251-437C-AEDD-CB5B4426A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F1F1D-CD28-4160-A015-F8A9E022C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195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8FEFF-33E8-4DF3-9F82-C8924C64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113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8A54E-07B9-4B62-B101-F97969B04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0229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806B-9951-41F8-8355-56988956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42C372-A8E3-48FB-BC6D-03E9BE45A1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7AF29B-6E7F-438B-A4F0-E7B08FC248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CB0398-38BC-4D55-98B4-91433EB4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21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1289F0-EB91-42F5-8365-E3427F55C1DD}"/>
              </a:ext>
            </a:extLst>
          </p:cNvPr>
          <p:cNvSpPr>
            <a:spLocks noChangeAspect="1"/>
          </p:cNvSpPr>
          <p:nvPr userDrawn="1"/>
        </p:nvSpPr>
        <p:spPr>
          <a:xfrm>
            <a:off x="2262487" y="581720"/>
            <a:ext cx="7667022" cy="5935758"/>
          </a:xfrm>
          <a:prstGeom prst="rect">
            <a:avLst/>
          </a:prstGeom>
          <a:blipFill dpi="0" rotWithShape="1">
            <a:blip r:embed="rId13">
              <a:alphaModFix amt="25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0000" bIns="90000" rtlCol="0" anchor="ctr" anchorCtr="0"/>
          <a:lstStyle/>
          <a:p>
            <a:pPr algn="ctr"/>
            <a:endParaRPr lang="en-GB" sz="1400" dirty="0" err="1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1E1190-2136-48F0-AC05-CF8B70904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9720" y="365125"/>
            <a:ext cx="1033311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45448-651E-4B5A-868C-102A5658F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667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570DB5-9A54-43D6-A1BD-EE919D586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799" y="6542081"/>
            <a:ext cx="2743200" cy="3159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5CB42-CF14-4293-8971-6DCD1AAE8BE7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B768418-2B2A-4DD4-AF20-A6EC6C03C4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-2" y="86916"/>
            <a:ext cx="12192001" cy="228029"/>
          </a:xfrm>
          <a:prstGeom prst="rect">
            <a:avLst/>
          </a:prstGeom>
          <a:solidFill>
            <a:srgbClr val="B0120E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7925" tIns="38963" rIns="77925" bIns="38963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8" name="Picture 7" descr="CoM new.jpg">
            <a:extLst>
              <a:ext uri="{FF2B5EF4-FFF2-40B4-BE49-F238E27FC236}">
                <a16:creationId xmlns:a16="http://schemas.microsoft.com/office/drawing/2014/main" id="{CA1A8323-4ADE-4BE5-B7CC-3ABBBDEC976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88" y="365126"/>
            <a:ext cx="750719" cy="893832"/>
          </a:xfrm>
          <a:prstGeom prst="rect">
            <a:avLst/>
          </a:prstGeom>
        </p:spPr>
      </p:pic>
      <p:pic>
        <p:nvPicPr>
          <p:cNvPr id="9" name="Picture 8" descr="logo.pdf">
            <a:extLst>
              <a:ext uri="{FF2B5EF4-FFF2-40B4-BE49-F238E27FC236}">
                <a16:creationId xmlns:a16="http://schemas.microsoft.com/office/drawing/2014/main" id="{102BA6D8-072F-4F9F-A5A0-82DCD1210E27}"/>
              </a:ext>
            </a:extLst>
          </p:cNvPr>
          <p:cNvPicPr>
            <a:picLocks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532" y="326042"/>
            <a:ext cx="708279" cy="972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30C013-6450-9241-806F-A84F38C100C4}"/>
              </a:ext>
            </a:extLst>
          </p:cNvPr>
          <p:cNvSpPr/>
          <p:nvPr userDrawn="1"/>
        </p:nvSpPr>
        <p:spPr>
          <a:xfrm>
            <a:off x="1069560" y="6618679"/>
            <a:ext cx="116780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chemeClr val="bg2">
                    <a:lumMod val="50000"/>
                  </a:schemeClr>
                </a:solidFill>
              </a:rPr>
              <a:t>Except where otherwise noted, these slides by Marc </a:t>
            </a:r>
            <a:r>
              <a:rPr lang="en-GB" sz="1200" b="1" dirty="0" err="1">
                <a:solidFill>
                  <a:schemeClr val="bg2">
                    <a:lumMod val="50000"/>
                  </a:schemeClr>
                </a:solidFill>
              </a:rPr>
              <a:t>Henrion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</a:rPr>
              <a:t> are licensed under a Creative Commons Attribution 4.0 License: http://</a:t>
            </a:r>
            <a:r>
              <a:rPr lang="en-GB" sz="1200" b="1" dirty="0" err="1">
                <a:solidFill>
                  <a:schemeClr val="bg2">
                    <a:lumMod val="50000"/>
                  </a:schemeClr>
                </a:solidFill>
              </a:rPr>
              <a:t>creativecommons.org</a:t>
            </a:r>
            <a:r>
              <a:rPr lang="en-GB" sz="1200" b="1" dirty="0">
                <a:solidFill>
                  <a:schemeClr val="bg2">
                    <a:lumMod val="50000"/>
                  </a:schemeClr>
                </a:solidFill>
              </a:rPr>
              <a:t>/by/4.0</a:t>
            </a:r>
            <a:endParaRPr lang="en-MW" sz="1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Picture 10" descr="A drawing of a face  Description automatically generated">
            <a:extLst>
              <a:ext uri="{FF2B5EF4-FFF2-40B4-BE49-F238E27FC236}">
                <a16:creationId xmlns:a16="http://schemas.microsoft.com/office/drawing/2014/main" id="{EE356342-7E80-AD4B-BA14-513E4B339F25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8840"/>
            <a:ext cx="1103012" cy="3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raw/master/data-visualization.pdf" TargetMode="External"/><Relationship Id="rId2" Type="http://schemas.openxmlformats.org/officeDocument/2006/relationships/hyperlink" Target="https://www.r-graph-gallery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r-graph-gallery.com/circular-barplot.html" TargetMode="Externa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lw-stats/R_And_Statistics_Training_Autumn2024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studio/cheatsheets/raw/master/data-visualization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FE552-82FF-41CD-AE9B-C5B295BA4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pPr marL="0" lvl="0" indent="0">
              <a:buNone/>
            </a:pPr>
            <a:r>
              <a:t>Statistics and R short course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8C47A7-1C60-48ED-9106-1A4E50CD85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26500"/>
            <a:ext cx="9144000" cy="1231300"/>
          </a:xfrm>
        </p:spPr>
        <p:txBody>
          <a:bodyPr/>
          <a:lstStyle/>
          <a:p>
            <a:pPr marL="0" lvl="0" indent="0">
              <a:buNone/>
            </a:pPr>
            <a:r>
              <a:t>Session 2: Data visualisation</a:t>
            </a:r>
            <a:br/>
            <a:br/>
            <a:r>
              <a:t>Marc Henrion, Vester Gunsaru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7CD99309-7B5F-490B-9BDE-AAF9B5F8D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5580025"/>
            <a:ext cx="2743200" cy="311224"/>
          </a:xfrm>
          <a:prstGeom prst="rect">
            <a:avLst/>
          </a:prstGeom>
        </p:spPr>
        <p:txBody>
          <a:bodyPr/>
          <a:lstStyle/>
          <a:p>
            <a:pPr marL="0" lvl="0" indent="0">
              <a:buNone/>
            </a:pPr>
            <a:r>
              <a:t>9 October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256D4-A46F-42D5-9B93-520AF7ED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</a:t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Basic figures &amp;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It would not make much sense, but we </a:t>
            </a:r>
            <a:r>
              <a:rPr i="1"/>
              <a:t>could</a:t>
            </a:r>
            <a:r>
              <a:t> decide to plot the same data from before not as a scatterplot but as a line graph.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All we need to do is to change the geom from </a:t>
            </a:r>
            <a:r>
              <a:rPr>
                <a:latin typeface="Courier"/>
              </a:rPr>
              <a:t>geom_point()</a:t>
            </a:r>
            <a:r>
              <a:t> to </a:t>
            </a:r>
            <a:r>
              <a:rPr>
                <a:latin typeface="Courier"/>
              </a:rPr>
              <a:t>geom_line()</a:t>
            </a:r>
            <a: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10</a:t>
            </a:fld>
            <a:endParaRPr lang="en-GB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Basic figures &amp; graphs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lvl="0" indent="0">
              <a:buNone/>
            </a:pPr>
            <a:r>
              <a:rPr sz="1400" dirty="0">
                <a:latin typeface="Courier"/>
              </a:rPr>
              <a:t>iris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mapping=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x=</a:t>
            </a:r>
            <a:r>
              <a:rPr sz="1400" dirty="0" err="1">
                <a:latin typeface="Courier"/>
              </a:rPr>
              <a:t>Petal.Length,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y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 err="1">
                <a:latin typeface="Courier"/>
              </a:rPr>
              <a:t>Petal.Width,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col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 err="1">
                <a:latin typeface="Courier"/>
              </a:rPr>
              <a:t>Species,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pch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>
                <a:latin typeface="Courier"/>
              </a:rPr>
              <a:t>Species))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geom_line</a:t>
            </a:r>
            <a:r>
              <a:rPr sz="1400" dirty="0">
                <a:latin typeface="Courier"/>
              </a:rPr>
              <a:t>()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scale_colour_manual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values=</a:t>
            </a:r>
            <a:r>
              <a:rPr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>
                <a:latin typeface="Courier"/>
              </a:rPr>
              <a:t>,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orange"</a:t>
            </a:r>
            <a:r>
              <a:rPr sz="1400" dirty="0" err="1">
                <a:latin typeface="Courier"/>
              </a:rPr>
              <a:t>,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"salmon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>
                <a:latin typeface="Courier"/>
              </a:rPr>
              <a:t>),</a:t>
            </a:r>
            <a:r>
              <a:rPr sz="1400" dirty="0">
                <a:solidFill>
                  <a:srgbClr val="7D9029"/>
                </a:solidFill>
                <a:latin typeface="Courier"/>
              </a:rPr>
              <a:t>name=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"Species"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scale_shape_manual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values=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15</a:t>
            </a:r>
            <a:r>
              <a:rPr sz="1400" dirty="0">
                <a:solidFill>
                  <a:srgbClr val="4070A0"/>
                </a:solidFill>
                <a:latin typeface="Courier"/>
              </a:rPr>
              <a:t>: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17</a:t>
            </a:r>
            <a:r>
              <a:rPr sz="1400" dirty="0">
                <a:latin typeface="Courier"/>
              </a:rPr>
              <a:t>,</a:t>
            </a:r>
            <a:r>
              <a:rPr sz="1400" dirty="0">
                <a:solidFill>
                  <a:srgbClr val="7D9029"/>
                </a:solidFill>
                <a:latin typeface="Courier"/>
              </a:rPr>
              <a:t>name=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"Species"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xlab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"Petal length"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"Petal width"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labs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title=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"Line graph of petal length and width in the iris 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dataset"</a:t>
            </a:r>
            <a:r>
              <a:rPr sz="1400" dirty="0" err="1">
                <a:latin typeface="Courier"/>
              </a:rPr>
              <a:t>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caption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"Figure produced during the 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KUHeS</a:t>
            </a:r>
            <a:r>
              <a:rPr sz="1400" dirty="0">
                <a:solidFill>
                  <a:srgbClr val="4070A0"/>
                </a:solidFill>
                <a:latin typeface="Courier"/>
              </a:rPr>
              <a:t> CRM R training, using ggplot2."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theme_light</a:t>
            </a:r>
            <a:r>
              <a:rPr sz="1400" dirty="0"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plot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11</a:t>
            </a:fld>
            <a:endParaRPr lang="en-GB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Basic figures &amp;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Even for very different graphs, there is very similar code to write with </a:t>
            </a:r>
            <a:r>
              <a:rPr>
                <a:latin typeface="Courier"/>
              </a:rPr>
              <a:t>ggplot2</a:t>
            </a:r>
            <a:r>
              <a:t>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You can also use more than one geom on the same graph.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12</a:t>
            </a:fld>
            <a:endParaRPr lang="en-GB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Basic figures &amp; graphs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lvl="0" indent="0">
              <a:buNone/>
            </a:pPr>
            <a:r>
              <a:rPr sz="1400" dirty="0">
                <a:latin typeface="Courier"/>
              </a:rPr>
              <a:t>iris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mapping=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x=</a:t>
            </a:r>
            <a:r>
              <a:rPr sz="1400" dirty="0" err="1">
                <a:latin typeface="Courier"/>
              </a:rPr>
              <a:t>Species,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y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 err="1">
                <a:latin typeface="Courier"/>
              </a:rPr>
              <a:t>Petal.Width,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col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>
                <a:latin typeface="Courier"/>
              </a:rPr>
              <a:t>Species))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geom_boxplot</a:t>
            </a:r>
            <a:r>
              <a:rPr sz="1400" dirty="0">
                <a:latin typeface="Courier"/>
              </a:rPr>
              <a:t>()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geom_jitter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height=</a:t>
            </a:r>
            <a:r>
              <a:rPr sz="1400" dirty="0">
                <a:solidFill>
                  <a:srgbClr val="40A070"/>
                </a:solidFill>
                <a:latin typeface="Courier"/>
              </a:rPr>
              <a:t>0</a:t>
            </a:r>
            <a:r>
              <a:rPr sz="1400" dirty="0">
                <a:latin typeface="Courier"/>
              </a:rPr>
              <a:t>,</a:t>
            </a:r>
            <a:r>
              <a:rPr sz="1400" dirty="0">
                <a:solidFill>
                  <a:srgbClr val="7D9029"/>
                </a:solidFill>
                <a:latin typeface="Courier"/>
              </a:rPr>
              <a:t>width=</a:t>
            </a:r>
            <a:r>
              <a:rPr sz="1400" dirty="0">
                <a:solidFill>
                  <a:srgbClr val="40A070"/>
                </a:solidFill>
                <a:latin typeface="Courier"/>
              </a:rPr>
              <a:t>0.2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scale_colour_manual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values=</a:t>
            </a:r>
            <a:r>
              <a:rPr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>
                <a:latin typeface="Courier"/>
              </a:rPr>
              <a:t>,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orange"</a:t>
            </a:r>
            <a:r>
              <a:rPr sz="1400" dirty="0" err="1">
                <a:latin typeface="Courier"/>
              </a:rPr>
              <a:t>,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"salmon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>
                <a:latin typeface="Courier"/>
              </a:rPr>
              <a:t>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scale_fill_manual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values=</a:t>
            </a:r>
            <a:r>
              <a:rPr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>
                <a:latin typeface="Courier"/>
              </a:rPr>
              <a:t>,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orange"</a:t>
            </a:r>
            <a:r>
              <a:rPr sz="1400" dirty="0" err="1">
                <a:latin typeface="Courier"/>
              </a:rPr>
              <a:t>,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"salmon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>
                <a:latin typeface="Courier"/>
              </a:rPr>
              <a:t>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xlab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"Species"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"Petal width"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labs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title=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"Box and jitter plot of petal width against species in the iris 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dataset"</a:t>
            </a:r>
            <a:r>
              <a:rPr sz="1400" dirty="0" err="1">
                <a:latin typeface="Courier"/>
              </a:rPr>
              <a:t>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caption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"Figure produced during the MATSURV R training, using ggplot2."</a:t>
            </a:r>
            <a:r>
              <a:rPr sz="1400" dirty="0">
                <a:latin typeface="Courier"/>
              </a:rPr>
              <a:t>) </a:t>
            </a:r>
          </a:p>
        </p:txBody>
      </p:sp>
      <p:pic>
        <p:nvPicPr>
          <p:cNvPr id="3" name="Picture 1" descr="MLW_KUHeS_RandStatistics_Session2_DataVisualisation_files/figure-pptx/plot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Resources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14</a:t>
            </a:fld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t>The </a:t>
            </a:r>
            <a:r>
              <a:rPr>
                <a:hlinkClick r:id="rId2"/>
              </a:rPr>
              <a:t>R Graph Gallery</a:t>
            </a:r>
            <a:r>
              <a:t> is an excellent resource to get started when you have a specific plot in mind that you want to do for your data.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t>The </a:t>
            </a:r>
            <a:r>
              <a:rPr>
                <a:latin typeface="Courier"/>
              </a:rPr>
              <a:t>ggplot2</a:t>
            </a:r>
            <a:r>
              <a:t> </a:t>
            </a:r>
            <a:r>
              <a:rPr>
                <a:hlinkClick r:id="rId3"/>
              </a:rPr>
              <a:t>cheat sheet</a:t>
            </a:r>
            <a:r>
              <a:t> is another excellent resource.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15</a:t>
            </a:fld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16</a:t>
            </a:fld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Distributions: what values did you record for a given variable?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/>
            <a:r>
              <a:t>Discrete values (nominal, ordinal, integer-valued) values:</a:t>
            </a:r>
          </a:p>
          <a:p>
            <a:pPr lvl="1"/>
            <a:r>
              <a:t>bar plots</a:t>
            </a:r>
          </a:p>
          <a:p>
            <a:pPr lvl="1"/>
            <a:r>
              <a:t>pie charts</a:t>
            </a:r>
          </a:p>
          <a:p>
            <a:pPr lvl="0"/>
            <a:r>
              <a:t>Continuous values</a:t>
            </a:r>
          </a:p>
          <a:p>
            <a:pPr lvl="1"/>
            <a:r>
              <a:t>histograms</a:t>
            </a:r>
          </a:p>
          <a:p>
            <a:pPr marL="0" lvl="0" indent="0">
              <a:buNone/>
            </a:pPr>
            <a:r>
              <a:t>Let’s generate some data.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17</a:t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typesTmp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paste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sep=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"type"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solidFill>
                  <a:srgbClr val="4070A0"/>
                </a:solidFill>
                <a:latin typeface="Courier"/>
              </a:rPr>
              <a:t>: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type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factor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sample</a:t>
            </a:r>
            <a:r>
              <a:rPr>
                <a:latin typeface="Courier"/>
              </a:rPr>
              <a:t>(typesTmp,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1000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replace=</a:t>
            </a:r>
            <a:r>
              <a:rPr>
                <a:latin typeface="Courier"/>
              </a:rPr>
              <a:t>T,</a:t>
            </a:r>
            <a:br/>
            <a:r>
              <a:rPr>
                <a:latin typeface="Courier"/>
              </a:rPr>
              <a:t>                    </a:t>
            </a:r>
            <a:r>
              <a:rPr>
                <a:solidFill>
                  <a:srgbClr val="7D9029"/>
                </a:solidFill>
                <a:latin typeface="Courier"/>
              </a:rPr>
              <a:t>prob=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0.45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0.3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0.25</a:t>
            </a:r>
            <a:r>
              <a:rPr>
                <a:latin typeface="Courier"/>
              </a:rPr>
              <a:t>)))</a:t>
            </a:r>
            <a:br/>
            <a:r>
              <a:rPr>
                <a:latin typeface="Courier"/>
              </a:rPr>
              <a:t>x1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rbinom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1000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prob=</a:t>
            </a:r>
            <a:r>
              <a:rPr>
                <a:solidFill>
                  <a:srgbClr val="40A070"/>
                </a:solidFill>
                <a:latin typeface="Courier"/>
              </a:rPr>
              <a:t>0.25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x2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rpois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1000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lambda=</a:t>
            </a:r>
            <a:r>
              <a:rPr>
                <a:solidFill>
                  <a:srgbClr val="06287E"/>
                </a:solidFill>
                <a:latin typeface="Courier"/>
              </a:rPr>
              <a:t>ifelse</a:t>
            </a:r>
            <a:r>
              <a:rPr>
                <a:latin typeface="Courier"/>
              </a:rPr>
              <a:t>(type</a:t>
            </a:r>
            <a:r>
              <a:rPr>
                <a:solidFill>
                  <a:srgbClr val="4070A0"/>
                </a:solidFill>
                <a:latin typeface="Courier"/>
              </a:rPr>
              <a:t>=="type3"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6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4</a:t>
            </a:r>
            <a:r>
              <a:rPr>
                <a:latin typeface="Courier"/>
              </a:rPr>
              <a:t>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18</a:t>
            </a:fld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dat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data.frame</a:t>
            </a:r>
            <a:r>
              <a:rPr>
                <a:latin typeface="Courier"/>
              </a:rPr>
              <a:t>(type,x1,x2)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x3=</a:t>
            </a:r>
            <a:r>
              <a:rPr>
                <a:solidFill>
                  <a:srgbClr val="06287E"/>
                </a:solidFill>
                <a:latin typeface="Courier"/>
              </a:rPr>
              <a:t>ifelse</a:t>
            </a:r>
            <a:r>
              <a:rPr>
                <a:latin typeface="Courier"/>
              </a:rPr>
              <a:t>(type</a:t>
            </a:r>
            <a:r>
              <a:rPr>
                <a:solidFill>
                  <a:srgbClr val="4070A0"/>
                </a:solidFill>
                <a:latin typeface="Courier"/>
              </a:rPr>
              <a:t>=="type1"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       </a:t>
            </a:r>
            <a:r>
              <a:rPr>
                <a:solidFill>
                  <a:srgbClr val="06287E"/>
                </a:solidFill>
                <a:latin typeface="Courier"/>
              </a:rPr>
              <a:t>rnorm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latin typeface="Courier"/>
              </a:rPr>
              <a:t>(type</a:t>
            </a:r>
            <a:r>
              <a:rPr>
                <a:solidFill>
                  <a:srgbClr val="4070A0"/>
                </a:solidFill>
                <a:latin typeface="Courier"/>
              </a:rPr>
              <a:t>=="type1"</a:t>
            </a:r>
            <a:r>
              <a:rPr>
                <a:latin typeface="Courier"/>
              </a:rPr>
              <a:t>),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</a:t>
            </a:r>
            <a:br/>
            <a:r>
              <a:rPr>
                <a:latin typeface="Courier"/>
              </a:rPr>
              <a:t>                   </a:t>
            </a:r>
            <a:r>
              <a:rPr>
                <a:solidFill>
                  <a:srgbClr val="06287E"/>
                </a:solidFill>
                <a:latin typeface="Courier"/>
              </a:rPr>
              <a:t>ifelse</a:t>
            </a:r>
            <a:r>
              <a:rPr>
                <a:latin typeface="Courier"/>
              </a:rPr>
              <a:t>(type</a:t>
            </a:r>
            <a:r>
              <a:rPr>
                <a:solidFill>
                  <a:srgbClr val="4070A0"/>
                </a:solidFill>
                <a:latin typeface="Courier"/>
              </a:rPr>
              <a:t>=="type2"</a:t>
            </a:r>
            <a:r>
              <a:rPr>
                <a:latin typeface="Courier"/>
              </a:rPr>
              <a:t>,</a:t>
            </a:r>
            <a:br/>
            <a:r>
              <a:rPr>
                <a:latin typeface="Courier"/>
              </a:rPr>
              <a:t>                          </a:t>
            </a:r>
            <a:r>
              <a:rPr>
                <a:solidFill>
                  <a:srgbClr val="06287E"/>
                </a:solidFill>
                <a:latin typeface="Courier"/>
              </a:rPr>
              <a:t>rnorm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latin typeface="Courier"/>
              </a:rPr>
              <a:t>(type</a:t>
            </a:r>
            <a:r>
              <a:rPr>
                <a:solidFill>
                  <a:srgbClr val="4070A0"/>
                </a:solidFill>
                <a:latin typeface="Courier"/>
              </a:rPr>
              <a:t>=="type2"</a:t>
            </a:r>
            <a:r>
              <a:rPr>
                <a:latin typeface="Courier"/>
              </a:rPr>
              <a:t>),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),</a:t>
            </a:r>
            <a:br/>
            <a:r>
              <a:rPr>
                <a:latin typeface="Courier"/>
              </a:rPr>
              <a:t>                          </a:t>
            </a:r>
            <a:r>
              <a:rPr>
                <a:solidFill>
                  <a:srgbClr val="06287E"/>
                </a:solidFill>
                <a:latin typeface="Courier"/>
              </a:rPr>
              <a:t>runif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latin typeface="Courier"/>
              </a:rPr>
              <a:t>(type</a:t>
            </a:r>
            <a:r>
              <a:rPr>
                <a:solidFill>
                  <a:srgbClr val="4070A0"/>
                </a:solidFill>
                <a:latin typeface="Courier"/>
              </a:rPr>
              <a:t>=="type3"</a:t>
            </a:r>
            <a:r>
              <a:rPr>
                <a:latin typeface="Courier"/>
              </a:rPr>
              <a:t>))</a:t>
            </a:r>
            <a:br/>
            <a:r>
              <a:rPr>
                <a:latin typeface="Courier"/>
              </a:rPr>
              <a:t>                          )</a:t>
            </a:r>
            <a:br/>
            <a:r>
              <a:rPr>
                <a:latin typeface="Courier"/>
              </a:rPr>
              <a:t>                   )</a:t>
            </a:r>
            <a:br/>
            <a:r>
              <a:rPr>
                <a:latin typeface="Courier"/>
              </a:rPr>
              <a:t>         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x4=</a:t>
            </a:r>
            <a:r>
              <a:rPr>
                <a:solidFill>
                  <a:srgbClr val="06287E"/>
                </a:solidFill>
                <a:latin typeface="Courier"/>
              </a:rPr>
              <a:t>rnorm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n</a:t>
            </a:r>
            <a:r>
              <a:rPr>
                <a:latin typeface="Courier"/>
              </a:rPr>
              <a:t>(),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latin typeface="Courier"/>
              </a:rPr>
              <a:t>x3))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Bar plots</a:t>
            </a:r>
            <a:r>
              <a:t> simply show bars the height of which is proportional to the relative frequency of the different levels of a categorical variable in your dataset.</a:t>
            </a:r>
          </a:p>
          <a:p>
            <a:pPr marL="0" lvl="0" indent="0">
              <a:buNone/>
            </a:pPr>
            <a:r>
              <a:t>In </a:t>
            </a:r>
            <a:r>
              <a:rPr>
                <a:latin typeface="Courier"/>
              </a:rPr>
              <a:t>ggplot2</a:t>
            </a:r>
            <a:r>
              <a:t>, the geom to use for barplots is </a:t>
            </a:r>
            <a:r>
              <a:rPr>
                <a:latin typeface="Courier"/>
              </a:rPr>
              <a:t>geom_barplot()</a:t>
            </a:r>
            <a:r>
              <a:t>.</a:t>
            </a:r>
          </a:p>
          <a:p>
            <a:pPr marL="0" lvl="0" indent="0">
              <a:buNone/>
            </a:pPr>
            <a:r>
              <a:t>On the next few slides we generate simple bar plots for 3 variables.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x1))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unnamed-chunk-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21</a:t>
            </a:fld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x2))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unnamed-chunk-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22</a:t>
            </a:fld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type))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unnamed-chunk-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23</a:t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We can stratify a bar plot by a grouping variable (in this case the variable </a:t>
            </a:r>
            <a:r>
              <a:rPr>
                <a:latin typeface="Courier"/>
              </a:rPr>
              <a:t>type</a:t>
            </a:r>
            <a:r>
              <a:t>).</a:t>
            </a:r>
          </a:p>
          <a:p>
            <a:pPr lvl="0" indent="0">
              <a:buNone/>
            </a:pPr>
            <a:r>
              <a:rPr>
                <a:latin typeface="Courier"/>
              </a:rPr>
              <a:t>dat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count</a:t>
            </a:r>
            <a:r>
              <a:rPr>
                <a:latin typeface="Courier"/>
              </a:rPr>
              <a:t>(type,x2)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complete</a:t>
            </a:r>
            <a:r>
              <a:rPr>
                <a:latin typeface="Courier"/>
              </a:rPr>
              <a:t>(type,x2,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06287E"/>
                </a:solidFill>
                <a:latin typeface="Courier"/>
              </a:rPr>
              <a:t>list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n=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type,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n,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x2))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position=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stat=</a:t>
            </a:r>
            <a:r>
              <a:rPr>
                <a:solidFill>
                  <a:srgbClr val="4070A0"/>
                </a:solidFill>
                <a:latin typeface="Courier"/>
              </a:rPr>
              <a:t>"identity"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text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Session2_DataVisualisation_files/figure-pptx/unnamed-chunk-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24</a:t>
            </a:fld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You can customise graphs by adding other options for the coordinate system, the annotations, the theme etc.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x2))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coord_flip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ggtitle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"Barplot for variable x2"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xlab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"values"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ylab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"count"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text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20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Session2_DataVisualisation_files/figure-pptx/unnamed-chunk-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25</a:t>
            </a:fld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dirty="0"/>
              <a:t>You can change the coordinate system to get a circular plot (note, use these carefully - most often they are NOT a good idea).</a:t>
            </a:r>
          </a:p>
          <a:p>
            <a:pPr marL="0" lvl="0" indent="0">
              <a:buNone/>
            </a:pPr>
            <a:r>
              <a:rPr dirty="0"/>
              <a:t>For this you can use </a:t>
            </a:r>
            <a:r>
              <a:rPr dirty="0" err="1">
                <a:latin typeface="Courier"/>
              </a:rPr>
              <a:t>coord_polar</a:t>
            </a:r>
            <a:r>
              <a:rPr dirty="0">
                <a:latin typeface="Courier"/>
              </a:rPr>
              <a:t>()</a:t>
            </a:r>
            <a:r>
              <a:rPr dirty="0"/>
              <a:t>.</a:t>
            </a:r>
          </a:p>
          <a:p>
            <a:pPr marL="0" lvl="0" indent="0">
              <a:buNone/>
            </a:pPr>
            <a:r>
              <a:rPr dirty="0"/>
              <a:t>To get annotations for each bar, requires a bit more work (but see the </a:t>
            </a:r>
            <a:r>
              <a:rPr dirty="0">
                <a:hlinkClick r:id="rId2"/>
              </a:rPr>
              <a:t>R Graph Gallery</a:t>
            </a:r>
            <a:r>
              <a:rPr dirty="0"/>
              <a:t> for examples).</a:t>
            </a:r>
          </a:p>
          <a:p>
            <a:pPr lvl="0" indent="0">
              <a:buNone/>
            </a:pPr>
            <a:r>
              <a:rPr sz="1400"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data=</a:t>
            </a:r>
            <a:r>
              <a:rPr sz="1400" dirty="0" err="1">
                <a:latin typeface="Courier"/>
              </a:rPr>
              <a:t>dat,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mapping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x=</a:t>
            </a:r>
            <a:r>
              <a:rPr sz="1400" dirty="0">
                <a:latin typeface="Courier"/>
              </a:rPr>
              <a:t>x2))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geom_bar</a:t>
            </a:r>
            <a:r>
              <a:rPr sz="1400" dirty="0">
                <a:latin typeface="Courier"/>
              </a:rPr>
              <a:t>()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coord_polar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start=</a:t>
            </a:r>
            <a:r>
              <a:rPr sz="1400" dirty="0">
                <a:solidFill>
                  <a:srgbClr val="40A070"/>
                </a:solidFill>
                <a:latin typeface="Courier"/>
              </a:rPr>
              <a:t>0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theme_minimal</a:t>
            </a:r>
            <a:r>
              <a:rPr sz="1400" dirty="0">
                <a:latin typeface="Courier"/>
              </a:rPr>
              <a:t>()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theme</a:t>
            </a:r>
            <a:r>
              <a:rPr sz="1400" dirty="0">
                <a:latin typeface="Courier"/>
              </a:rPr>
              <a:t>(</a:t>
            </a:r>
            <a:br>
              <a:rPr sz="1400" dirty="0"/>
            </a:br>
            <a:r>
              <a:rPr sz="1400" dirty="0">
                <a:latin typeface="Courier"/>
              </a:rPr>
              <a:t>    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axis.text</a:t>
            </a:r>
            <a:r>
              <a:rPr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element_blank</a:t>
            </a:r>
            <a:r>
              <a:rPr sz="1400" dirty="0">
                <a:latin typeface="Courier"/>
              </a:rPr>
              <a:t>(),</a:t>
            </a:r>
            <a:br>
              <a:rPr sz="1400" dirty="0"/>
            </a:br>
            <a:r>
              <a:rPr sz="1400" dirty="0">
                <a:latin typeface="Courier"/>
              </a:rPr>
              <a:t>    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axis.title</a:t>
            </a:r>
            <a:r>
              <a:rPr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element_blank</a:t>
            </a:r>
            <a:r>
              <a:rPr sz="1400" dirty="0">
                <a:latin typeface="Courier"/>
              </a:rPr>
              <a:t>(),</a:t>
            </a:r>
            <a:br>
              <a:rPr sz="1400" dirty="0"/>
            </a:br>
            <a:r>
              <a:rPr sz="1400" dirty="0">
                <a:latin typeface="Courier"/>
              </a:rPr>
              <a:t>    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panel.grid</a:t>
            </a:r>
            <a:r>
              <a:rPr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400" dirty="0">
                <a:latin typeface="Courier"/>
              </a:rPr>
              <a:t>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element_blank</a:t>
            </a:r>
            <a:r>
              <a:rPr sz="1400" dirty="0">
                <a:latin typeface="Courier"/>
              </a:rPr>
              <a:t>(),</a:t>
            </a:r>
            <a:br>
              <a:rPr sz="1400" dirty="0"/>
            </a:br>
            <a:r>
              <a:rPr sz="1400" dirty="0">
                <a:latin typeface="Courier"/>
              </a:rPr>
              <a:t>    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plot.margin</a:t>
            </a:r>
            <a:r>
              <a:rPr sz="1400" dirty="0">
                <a:solidFill>
                  <a:srgbClr val="7D9029"/>
                </a:solidFill>
                <a:latin typeface="Courier"/>
              </a:rPr>
              <a:t> =</a:t>
            </a:r>
            <a:r>
              <a:rPr sz="1400" dirty="0">
                <a:latin typeface="Courier"/>
              </a:rPr>
              <a:t>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unit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06287E"/>
                </a:solidFill>
                <a:latin typeface="Courier"/>
              </a:rPr>
              <a:t>rep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solidFill>
                  <a:srgbClr val="40A070"/>
                </a:solidFill>
                <a:latin typeface="Courier"/>
              </a:rPr>
              <a:t>2</a:t>
            </a:r>
            <a:r>
              <a:rPr sz="1400" dirty="0">
                <a:latin typeface="Courier"/>
              </a:rPr>
              <a:t>,</a:t>
            </a:r>
            <a:r>
              <a:rPr sz="1400" dirty="0">
                <a:solidFill>
                  <a:srgbClr val="40A070"/>
                </a:solidFill>
                <a:latin typeface="Courier"/>
              </a:rPr>
              <a:t>4</a:t>
            </a:r>
            <a:r>
              <a:rPr sz="1400" dirty="0">
                <a:latin typeface="Courier"/>
              </a:rPr>
              <a:t>),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"cm"</a:t>
            </a:r>
            <a:r>
              <a:rPr sz="1400" dirty="0">
                <a:latin typeface="Courier"/>
              </a:rPr>
              <a:t>) 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# removing unnecessary margins</a:t>
            </a:r>
            <a:br>
              <a:rPr sz="1400" dirty="0"/>
            </a:br>
            <a:r>
              <a:rPr sz="1400" dirty="0">
                <a:latin typeface="Courier"/>
              </a:rPr>
              <a:t>  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ylim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-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100</a:t>
            </a:r>
            <a:r>
              <a:rPr sz="1400" dirty="0">
                <a:latin typeface="Courier"/>
              </a:rPr>
              <a:t>,</a:t>
            </a:r>
            <a:r>
              <a:rPr sz="1400" dirty="0">
                <a:solidFill>
                  <a:srgbClr val="40A070"/>
                </a:solidFill>
                <a:latin typeface="Courier"/>
              </a:rPr>
              <a:t>250</a:t>
            </a:r>
            <a:r>
              <a:rPr sz="1400" dirty="0">
                <a:latin typeface="Courier"/>
              </a:rPr>
              <a:t>) 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# </a:t>
            </a:r>
            <a:r>
              <a:rPr sz="1400" i="1" dirty="0" err="1">
                <a:solidFill>
                  <a:srgbClr val="60A0B0"/>
                </a:solidFill>
                <a:latin typeface="Courier"/>
              </a:rPr>
              <a:t>dtermines</a:t>
            </a:r>
            <a:r>
              <a:rPr sz="1400" i="1" dirty="0">
                <a:solidFill>
                  <a:srgbClr val="60A0B0"/>
                </a:solidFill>
                <a:latin typeface="Courier"/>
              </a:rPr>
              <a:t> size of the inner radius</a:t>
            </a:r>
          </a:p>
        </p:txBody>
      </p:sp>
      <p:pic>
        <p:nvPicPr>
          <p:cNvPr id="3" name="Picture 1" descr="MLW_KUHeS_RandStatistics_Session2_DataVisualisation_files/figure-pptx/unnamed-chunk-8-1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26</a:t>
            </a:fld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In </a:t>
            </a:r>
            <a:r>
              <a:rPr>
                <a:latin typeface="Courier"/>
              </a:rPr>
              <a:t>ggplot2</a:t>
            </a:r>
            <a:r>
              <a:t>, </a:t>
            </a:r>
            <a:r>
              <a:rPr b="1"/>
              <a:t>pie charts</a:t>
            </a:r>
            <a:r>
              <a:t> are just bar charts with a special (polar) coordinate system.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(dat, 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solidFill>
                  <a:srgbClr val="06287E"/>
                </a:solidFill>
                <a:latin typeface="Courier"/>
              </a:rPr>
              <a:t>factor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), 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06287E"/>
                </a:solidFill>
                <a:latin typeface="Courier"/>
              </a:rPr>
              <a:t>factor</a:t>
            </a:r>
            <a:r>
              <a:rPr>
                <a:latin typeface="Courier"/>
              </a:rPr>
              <a:t>(type)))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geom_bar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width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coord_polar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"y"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xlab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theme_void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unnamed-chunk-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27</a:t>
            </a:fld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Note: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Generally, R discourages the use of pie charts (they are horrible &amp; misleading - human brains are not good at judging the relative sizes of areas).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28</a:t>
            </a:fld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Histograms</a:t>
            </a:r>
            <a:r>
              <a:t> are useful graphs. They:</a:t>
            </a:r>
          </a:p>
          <a:p>
            <a:pPr lvl="0"/>
            <a:r>
              <a:t>Summarise the distribution of continuous variables, by binning data into discrete intervals.</a:t>
            </a:r>
          </a:p>
          <a:p>
            <a:pPr lvl="0"/>
            <a:r>
              <a:t>Can be used for binary and discrete variables as well, but barplots better suited for such variables.</a:t>
            </a:r>
          </a:p>
          <a:p>
            <a:pPr marL="0" lvl="0" indent="0">
              <a:buNone/>
            </a:pPr>
            <a:r>
              <a:t>In </a:t>
            </a:r>
            <a:r>
              <a:rPr>
                <a:latin typeface="Courier"/>
              </a:rPr>
              <a:t>ggplot2</a:t>
            </a:r>
            <a:r>
              <a:t>, the </a:t>
            </a:r>
            <a:r>
              <a:rPr>
                <a:latin typeface="Courier"/>
              </a:rPr>
              <a:t>geom_histogram()</a:t>
            </a:r>
            <a:r>
              <a:t> is used to generate histograms.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x3))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geom_histogram</a:t>
            </a:r>
            <a:r>
              <a:rPr>
                <a:latin typeface="Courier"/>
              </a:rPr>
              <a:t>()</a:t>
            </a:r>
          </a:p>
          <a:p>
            <a:pPr lvl="0" indent="0">
              <a:buNone/>
            </a:pPr>
            <a:r>
              <a:rPr>
                <a:latin typeface="Courier"/>
              </a:rPr>
              <a:t>## `stat_bin()` using `bins = 30`. Pick better value with `binwidth`.</a:t>
            </a:r>
          </a:p>
        </p:txBody>
      </p:sp>
      <p:pic>
        <p:nvPicPr>
          <p:cNvPr id="3" name="Picture 1" descr="MLW_KUHeS_RandStatistics_Session2_DataVisualisation_files/figure-pptx/unnamed-chunk-1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29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Preliminaries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lvl="0"/>
                <a:r>
                  <a:rPr sz="1800" dirty="0"/>
                  <a:t>Certificates of attendance</a:t>
                </a:r>
              </a:p>
              <a:p>
                <a:pPr lvl="1"/>
                <a:r>
                  <a:rPr sz="1800" dirty="0"/>
                  <a:t>You need to attend all 6 sessions.</a:t>
                </a:r>
              </a:p>
              <a:p>
                <a:pPr lvl="1"/>
                <a:r>
                  <a:rPr sz="1800" dirty="0"/>
                  <a:t>Sign in &amp; check spelling of name on the sign-in sheet!</a:t>
                </a:r>
              </a:p>
              <a:p>
                <a:pPr lvl="1"/>
                <a:r>
                  <a:rPr sz="1800" dirty="0"/>
                  <a:t>Only issued if paid-up and in exchange for completed feedback form.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1800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sz="1800" dirty="0"/>
              </a:p>
              <a:p>
                <a:pPr lvl="0"/>
                <a:r>
                  <a:rPr sz="1800" dirty="0"/>
                  <a:t>Course website / GitHub: </a:t>
                </a:r>
                <a:r>
                  <a:rPr sz="1800" dirty="0">
                    <a:hlinkClick r:id="rId2"/>
                  </a:rPr>
                  <a:t>https://github.com/mlw-stats/R_And_Statistics_Training_Autumn2024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1800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sz="1800" dirty="0">
                  <a:hlinkClick r:id="rId2"/>
                </a:endParaRPr>
              </a:p>
              <a:p>
                <a:pPr lvl="0"/>
                <a:r>
                  <a:rPr sz="1800" dirty="0"/>
                  <a:t>Office hours</a:t>
                </a:r>
              </a:p>
              <a:p>
                <a:pPr lvl="1"/>
                <a:r>
                  <a:rPr sz="1800" b="1" dirty="0"/>
                  <a:t>Vester</a:t>
                </a:r>
                <a:r>
                  <a:rPr sz="1800" dirty="0"/>
                  <a:t> - Thursdays 10 &amp; 17 October @ 2pm; Monday 21 October @2pm; </a:t>
                </a:r>
                <a:r>
                  <a:rPr sz="1800" b="1" dirty="0"/>
                  <a:t>DMSU meeting room</a:t>
                </a:r>
              </a:p>
              <a:p>
                <a:pPr lvl="1"/>
                <a:r>
                  <a:rPr sz="1800" b="1" dirty="0"/>
                  <a:t>Eva</a:t>
                </a:r>
                <a:r>
                  <a:rPr sz="1800" dirty="0"/>
                  <a:t> - Tuesdays @ 2pm; </a:t>
                </a:r>
                <a:r>
                  <a:rPr sz="1800" b="1" dirty="0"/>
                  <a:t>DMSU meeting room</a:t>
                </a:r>
              </a:p>
              <a:p>
                <a:pPr lvl="1"/>
                <a:r>
                  <a:rPr sz="1800" b="1" dirty="0"/>
                  <a:t>Marc</a:t>
                </a:r>
                <a:r>
                  <a:rPr sz="1800" dirty="0"/>
                  <a:t> - Friday 11 October @ 2pm; Monday 21 October @ 9am; </a:t>
                </a:r>
                <a:r>
                  <a:rPr sz="1800" b="1" dirty="0" err="1"/>
                  <a:t>Ruo</a:t>
                </a:r>
                <a:r>
                  <a:rPr sz="1800" b="1" dirty="0"/>
                  <a:t> room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sz="1800">
                          <a:latin typeface="Cambria Math" panose="02040503050406030204" pitchFamily="18" charset="0"/>
                        </a:rPr>
                        <m:t> </m:t>
                      </m:r>
                    </m:oMath>
                  </m:oMathPara>
                </a14:m>
                <a:endParaRPr sz="1800" b="1" dirty="0"/>
              </a:p>
              <a:p>
                <a:pPr lvl="0"/>
                <a:r>
                  <a:rPr sz="1800" dirty="0"/>
                  <a:t>Housekeeping</a:t>
                </a:r>
              </a:p>
              <a:p>
                <a:pPr lvl="1"/>
                <a:r>
                  <a:rPr sz="1800" dirty="0"/>
                  <a:t>Refreshments (no lunch - sorry)</a:t>
                </a:r>
              </a:p>
              <a:p>
                <a:pPr lvl="1"/>
                <a:r>
                  <a:rPr sz="1800" dirty="0"/>
                  <a:t>Fire exits &amp; bathrooms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8BC91F-1C76-43AE-8B2A-956D48B768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83" t="-1084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Note the warning message above. You can ignore this, but R is just trying to tell you that other bin widths / number of bins may work better. You can set this by specifying the </a:t>
            </a:r>
            <a:r>
              <a:rPr>
                <a:latin typeface="Courier"/>
              </a:rPr>
              <a:t>bins</a:t>
            </a:r>
            <a:r>
              <a:t> or the </a:t>
            </a:r>
            <a:r>
              <a:rPr>
                <a:latin typeface="Courier"/>
              </a:rPr>
              <a:t>bindwidth</a:t>
            </a:r>
            <a:r>
              <a:t> parameter.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x3))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geom_histogram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binwidth=</a:t>
            </a:r>
            <a:r>
              <a:rPr>
                <a:solidFill>
                  <a:srgbClr val="40A070"/>
                </a:solidFill>
                <a:latin typeface="Courier"/>
              </a:rPr>
              <a:t>0.1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MLW_KUHeS_RandStatistics_Session2_DataVisualisation_files/figure-pptx/unnamed-chunk-1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30</a:t>
            </a:fld>
            <a:endParaRPr 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endParaRPr/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x3,</a:t>
            </a:r>
            <a:r>
              <a:rPr>
                <a:solidFill>
                  <a:srgbClr val="06287E"/>
                </a:solidFill>
                <a:latin typeface="Courier"/>
              </a:rPr>
              <a:t>stat</a:t>
            </a:r>
            <a:r>
              <a:rPr>
                <a:latin typeface="Courier"/>
              </a:rPr>
              <a:t>(density)))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geom_histogram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binwidth=</a:t>
            </a:r>
            <a:r>
              <a:rPr>
                <a:solidFill>
                  <a:srgbClr val="40A070"/>
                </a:solidFill>
                <a:latin typeface="Courier"/>
              </a:rPr>
              <a:t>0.15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Warning: `stat(density)` was deprecated in ggplot2 3.4.0.
## ℹ Please use `after_stat(density)` instead.
## This warning is displayed once every 8 hours.
## Call `lifecycle::last_lifecycle_warnings()` to see where this warning was
## generated.</a:t>
            </a:r>
          </a:p>
        </p:txBody>
      </p:sp>
      <p:pic>
        <p:nvPicPr>
          <p:cNvPr id="2" name="Picture 1" descr="MLW_KUHeS_RandStatistics_Session2_DataVisualisation_files/figure-pptx/unnamed-chunk-11-2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31</a:t>
            </a:fld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There’s many other parameters you can specify to customise the histogram graph.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x3,</a:t>
            </a:r>
            <a:r>
              <a:rPr>
                <a:solidFill>
                  <a:srgbClr val="06287E"/>
                </a:solidFill>
                <a:latin typeface="Courier"/>
              </a:rPr>
              <a:t>stat</a:t>
            </a:r>
            <a:r>
              <a:rPr>
                <a:latin typeface="Courier"/>
              </a:rPr>
              <a:t>(density)))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geom_histogram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binwidth=</a:t>
            </a:r>
            <a:r>
              <a:rPr>
                <a:solidFill>
                  <a:srgbClr val="40A070"/>
                </a:solidFill>
                <a:latin typeface="Courier"/>
              </a:rPr>
              <a:t>0.15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coord_cartesian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xlim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40A070"/>
                </a:solidFill>
                <a:latin typeface="Courier"/>
              </a:rPr>
              <a:t>10</a:t>
            </a:r>
            <a:r>
              <a:rPr>
                <a:latin typeface="Courier"/>
              </a:rPr>
              <a:t>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ggtitle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"Histogram"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theme_light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text=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24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Session2_DataVisualisation_files/figure-pptx/unnamed-chunk-1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32</a:t>
            </a:fld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We can add kernel density estimates for the distribution function.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x3,</a:t>
            </a:r>
            <a:r>
              <a:rPr>
                <a:solidFill>
                  <a:srgbClr val="06287E"/>
                </a:solidFill>
                <a:latin typeface="Courier"/>
              </a:rPr>
              <a:t>stat</a:t>
            </a:r>
            <a:r>
              <a:rPr>
                <a:latin typeface="Courier"/>
              </a:rPr>
              <a:t>(density)))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geom_histogram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binwidth=</a:t>
            </a:r>
            <a:r>
              <a:rPr>
                <a:solidFill>
                  <a:srgbClr val="40A070"/>
                </a:solidFill>
                <a:latin typeface="Courier"/>
              </a:rPr>
              <a:t>0.15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geom_density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bw=</a:t>
            </a:r>
            <a:r>
              <a:rPr>
                <a:solidFill>
                  <a:srgbClr val="4070A0"/>
                </a:solidFill>
                <a:latin typeface="Courier"/>
              </a:rPr>
              <a:t>"SJ"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col=</a:t>
            </a:r>
            <a:r>
              <a:rPr>
                <a:solidFill>
                  <a:srgbClr val="4070A0"/>
                </a:solidFill>
                <a:latin typeface="Courier"/>
              </a:rPr>
              <a:t>"blue"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lwd=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MLW_KUHeS_RandStatistics_Session2_DataVisualisation_files/figure-pptx/unnamed-chunk-1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33</a:t>
            </a:fld>
            <a:endParaRPr 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We can stratify by a grouping variable (variable </a:t>
            </a:r>
            <a:r>
              <a:rPr>
                <a:latin typeface="Courier"/>
              </a:rPr>
              <a:t>type</a:t>
            </a:r>
            <a:r>
              <a:t> in this case).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x3,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type))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geom_histogram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binwidth=</a:t>
            </a:r>
            <a:r>
              <a:rPr>
                <a:solidFill>
                  <a:srgbClr val="40A070"/>
                </a:solidFill>
                <a:latin typeface="Courier"/>
              </a:rPr>
              <a:t>0.15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position=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MLW_KUHeS_RandStatistics_Session2_DataVisualisation_files/figure-pptx/unnamed-chunk-1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34</a:t>
            </a:fld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Distribution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You can change the default colours that are being used for the </a:t>
            </a:r>
            <a:r>
              <a:rPr>
                <a:latin typeface="Courier"/>
              </a:rPr>
              <a:t>type</a:t>
            </a:r>
            <a:r>
              <a:t> variable.</a:t>
            </a:r>
          </a:p>
          <a:p>
            <a:pPr marL="0" lvl="0" indent="0">
              <a:buNone/>
            </a:pPr>
            <a:r>
              <a:t>The aesthetic element governing the colour of the bars is the variable specified by </a:t>
            </a:r>
            <a:r>
              <a:rPr>
                <a:latin typeface="Courier"/>
              </a:rPr>
              <a:t>fill=type</a:t>
            </a:r>
            <a:r>
              <a:t>.</a:t>
            </a:r>
          </a:p>
          <a:p>
            <a:pPr marL="0" lvl="0" indent="0">
              <a:buNone/>
            </a:pPr>
            <a:r>
              <a:t>So to change the colours, we need to use the function </a:t>
            </a:r>
            <a:r>
              <a:rPr>
                <a:latin typeface="Courier"/>
              </a:rPr>
              <a:t>scale_fill_manual()</a:t>
            </a:r>
            <a:r>
              <a:t>.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x3,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type))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geom_histogram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binwidth=</a:t>
            </a:r>
            <a:r>
              <a:rPr>
                <a:solidFill>
                  <a:srgbClr val="40A070"/>
                </a:solidFill>
                <a:latin typeface="Courier"/>
              </a:rPr>
              <a:t>0.15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position=</a:t>
            </a:r>
            <a:r>
              <a:rPr>
                <a:solidFill>
                  <a:srgbClr val="4070A0"/>
                </a:solidFill>
                <a:latin typeface="Courier"/>
              </a:rPr>
              <a:t>"dodge"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values=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"steelblue"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"orange"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"salmon"</a:t>
            </a:r>
            <a:r>
              <a:rPr>
                <a:latin typeface="Courier"/>
              </a:rPr>
              <a:t>))</a:t>
            </a:r>
          </a:p>
        </p:txBody>
      </p:sp>
      <p:pic>
        <p:nvPicPr>
          <p:cNvPr id="3" name="Picture 1" descr="MLW_KUHeS_RandStatistics_Session2_DataVisualisation_files/figure-pptx/unnamed-chunk-15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35</a:t>
            </a:fld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36</a:t>
            </a:fld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Covariation figures let you visually explore whether there is a relationship between 2 or more variables.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37</a:t>
            </a:fld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Boxplots</a:t>
            </a:r>
            <a:r>
              <a:t>, and their variation violin plots, allow you to explore what, if any, relationship there is between a binary / discrete / categorical and a continuous variable.</a:t>
            </a:r>
          </a:p>
          <a:p>
            <a:pPr marL="0" lvl="0" indent="0">
              <a:buNone/>
            </a:pPr>
            <a:r>
              <a:t>For boxplots the geom </a:t>
            </a:r>
            <a:r>
              <a:rPr>
                <a:latin typeface="Courier"/>
              </a:rPr>
              <a:t>geom_boxplot()</a:t>
            </a:r>
            <a:r>
              <a:t> is used is used.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type,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x3))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geom_boxplot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unnamed-chunk-1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38</a:t>
            </a:fld>
            <a:endParaRPr lang="en-GB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Often it is nice to add individual data points on top. To better display these (since they all have the same x-axis coordinate), you need to ass jitter to their x-axis coordinates. </a:t>
            </a:r>
            <a:r>
              <a:rPr>
                <a:latin typeface="Courier"/>
              </a:rPr>
              <a:t>ggplot2</a:t>
            </a:r>
            <a:r>
              <a:t> provides a geom for this: </a:t>
            </a:r>
            <a:r>
              <a:rPr>
                <a:latin typeface="Courier"/>
              </a:rPr>
              <a:t>geom_jitter()</a:t>
            </a:r>
            <a:r>
              <a:t>. By specifying some transparency (the </a:t>
            </a:r>
            <a:r>
              <a:rPr>
                <a:latin typeface="Courier"/>
              </a:rPr>
              <a:t>alpha</a:t>
            </a:r>
            <a:r>
              <a:t> parameter), it is easier to get an idea where the ddata density is highest.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type,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x3))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geom_boxplot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geom_jitter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width=</a:t>
            </a:r>
            <a:r>
              <a:rPr>
                <a:solidFill>
                  <a:srgbClr val="40A070"/>
                </a:solidFill>
                <a:latin typeface="Courier"/>
              </a:rPr>
              <a:t>0.25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height=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alpha=</a:t>
            </a:r>
            <a:r>
              <a:rPr>
                <a:solidFill>
                  <a:srgbClr val="40A070"/>
                </a:solidFill>
                <a:latin typeface="Courier"/>
              </a:rPr>
              <a:t>0.3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MLW_KUHeS_RandStatistics_Session2_DataVisualisation_files/figure-pptx/unnamed-chunk-1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39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lvl="0" indent="-457200">
              <a:buAutoNum type="arabicPeriod"/>
            </a:pPr>
            <a:r>
              <a:rPr sz="1800" b="1" dirty="0"/>
              <a:t>KNOW R</a:t>
            </a:r>
            <a:r>
              <a:rPr sz="1800" dirty="0"/>
              <a:t>: Explain know what R is &amp; what it can do.</a:t>
            </a:r>
          </a:p>
          <a:p>
            <a:pPr marL="457200" lvl="0" indent="-457200">
              <a:buAutoNum type="arabicPeriod"/>
            </a:pPr>
            <a:r>
              <a:rPr sz="1800" b="1" dirty="0"/>
              <a:t>KNOW R RESOURCES</a:t>
            </a:r>
            <a:r>
              <a:rPr sz="1800" dirty="0"/>
              <a:t>: List useful R resources and access them.</a:t>
            </a:r>
          </a:p>
          <a:p>
            <a:pPr marL="457200" lvl="0" indent="-457200">
              <a:buAutoNum type="arabicPeriod"/>
            </a:pPr>
            <a:r>
              <a:rPr sz="1800" b="1" dirty="0"/>
              <a:t>DO R</a:t>
            </a:r>
            <a:r>
              <a:rPr sz="1800" dirty="0"/>
              <a:t>: Perform basic operations relevant for your research in R:</a:t>
            </a:r>
          </a:p>
          <a:p>
            <a:pPr marL="914400" lvl="1" indent="-457200">
              <a:buAutoNum type="alphaLcPeriod"/>
            </a:pPr>
            <a:r>
              <a:rPr sz="1800" dirty="0"/>
              <a:t>Read data into R &amp; write data or results to the </a:t>
            </a:r>
            <a:r>
              <a:rPr sz="1800" dirty="0" err="1"/>
              <a:t>harddrive</a:t>
            </a:r>
            <a:r>
              <a:rPr sz="1800" dirty="0"/>
              <a:t>.</a:t>
            </a:r>
          </a:p>
          <a:p>
            <a:pPr marL="914400" lvl="1" indent="-457200">
              <a:buAutoNum type="alphaLcPeriod"/>
            </a:pPr>
            <a:r>
              <a:rPr sz="1800" dirty="0"/>
              <a:t>Manipulate &amp; use different object types.</a:t>
            </a:r>
          </a:p>
          <a:p>
            <a:pPr marL="914400" lvl="1" indent="-457200">
              <a:buAutoNum type="alphaLcPeriod"/>
            </a:pPr>
            <a:r>
              <a:rPr sz="1800" dirty="0"/>
              <a:t>Write &amp; use functions in R</a:t>
            </a:r>
          </a:p>
          <a:p>
            <a:pPr marL="914400" lvl="1" indent="-457200">
              <a:buAutoNum type="alphaLcPeriod"/>
            </a:pPr>
            <a:r>
              <a:rPr sz="1800" dirty="0"/>
              <a:t>Perform basic analyses on a dataset: mean, standard deviation, linear regression.</a:t>
            </a:r>
          </a:p>
          <a:p>
            <a:pPr marL="914400" lvl="1" indent="-457200">
              <a:buAutoNum type="alphaLcPeriod"/>
            </a:pPr>
            <a:r>
              <a:rPr sz="1800" dirty="0"/>
              <a:t>Produce various standard graphs and tables</a:t>
            </a:r>
          </a:p>
          <a:p>
            <a:pPr marL="457200" lvl="0" indent="-457200">
              <a:buAutoNum type="arabicPeriod"/>
            </a:pPr>
            <a:r>
              <a:rPr sz="1800" b="1" dirty="0"/>
              <a:t>UNDERSTAND BASICS OF STATISTICS</a:t>
            </a:r>
            <a:r>
              <a:rPr sz="1800" dirty="0"/>
              <a:t>: Explain basic statistical theory: common distributions, standard statistical techniques, common study designs, assumptions behind common statistical tests and regression models.</a:t>
            </a:r>
          </a:p>
          <a:p>
            <a:pPr marL="457200" lvl="0" indent="-457200">
              <a:buAutoNum type="arabicPeriod"/>
            </a:pPr>
            <a:r>
              <a:rPr sz="1800" b="1" dirty="0"/>
              <a:t>UNDERSTAND STUDY DESIGNS</a:t>
            </a:r>
            <a:r>
              <a:rPr sz="1800" dirty="0"/>
              <a:t>: Recommend appropriate designs &amp; analyses.</a:t>
            </a:r>
          </a:p>
          <a:p>
            <a:pPr marL="457200" lvl="0" indent="-457200">
              <a:buAutoNum type="arabicPeriod"/>
            </a:pPr>
            <a:r>
              <a:rPr sz="1800" b="1" dirty="0"/>
              <a:t>COMPREHEND OPEN SCIENCE</a:t>
            </a:r>
            <a:r>
              <a:rPr sz="1800" dirty="0"/>
              <a:t>: </a:t>
            </a:r>
            <a:r>
              <a:rPr sz="1800" dirty="0" err="1"/>
              <a:t>Summarise</a:t>
            </a:r>
            <a:r>
              <a:rPr sz="1800" dirty="0"/>
              <a:t> principles of open, reproducible research.</a:t>
            </a:r>
          </a:p>
          <a:p>
            <a:pPr marL="457200" lvl="0" indent="-457200">
              <a:buAutoNum type="arabicPeriod"/>
            </a:pPr>
            <a:r>
              <a:rPr sz="1800" b="1" dirty="0"/>
              <a:t>DO OPEN SCIENCE WITH R</a:t>
            </a:r>
            <a:r>
              <a:rPr sz="1800" dirty="0"/>
              <a:t>: Use R scripts, R markdown, packages &amp; GitHub.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You can also generate horizontal boxplots, by flipping the coordinate system.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type,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x3))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geom_boxplot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coord_flip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unnamed-chunk-1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40</a:t>
            </a:fld>
            <a:endParaRPr lang="en-GB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It is important that you understand what information is summarised in a boxplot.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41</a:t>
            </a:fld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pic>
        <p:nvPicPr>
          <p:cNvPr id="3" name="Picture 1" descr="dataAndSupportDocs/boxWhiskerPlot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917700" y="1816100"/>
            <a:ext cx="83566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Wickham, H. &amp; Grolemund G., R for Data Science, O’Reilly, 2016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42</a:t>
            </a:fld>
            <a:endParaRPr lang="en-GB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Violin plots</a:t>
            </a:r>
            <a:r>
              <a:t> are similar to boxplots, but they combine box plots with histograms.</a:t>
            </a:r>
          </a:p>
          <a:p>
            <a:pPr marL="0" lvl="0" indent="0">
              <a:buNone/>
            </a:pPr>
            <a:r>
              <a:t>In </a:t>
            </a:r>
            <a:r>
              <a:rPr>
                <a:latin typeface="Courier"/>
              </a:rPr>
              <a:t>ggplot2</a:t>
            </a:r>
            <a:r>
              <a:t>, the geom </a:t>
            </a:r>
            <a:r>
              <a:rPr>
                <a:latin typeface="Courier"/>
              </a:rPr>
              <a:t>geom_violin()</a:t>
            </a:r>
            <a:r>
              <a:t> is used to generate these types of graphs.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type,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x3,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type))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geom_violin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geom_boxplot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width=</a:t>
            </a:r>
            <a:r>
              <a:rPr>
                <a:solidFill>
                  <a:srgbClr val="40A070"/>
                </a:solidFill>
                <a:latin typeface="Courier"/>
              </a:rPr>
              <a:t>0.05</a:t>
            </a:r>
            <a:r>
              <a:rPr>
                <a:latin typeface="Courier"/>
              </a:rPr>
              <a:t>, 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solidFill>
                  <a:srgbClr val="4070A0"/>
                </a:solidFill>
                <a:latin typeface="Courier"/>
              </a:rPr>
              <a:t>"white"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MLW_KUHeS_RandStatistics_Session2_DataVisualisation_files/figure-pptx/unnamed-chunk-1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43</a:t>
            </a:fld>
            <a:endParaRPr lang="en-GB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The </a:t>
            </a:r>
            <a:r>
              <a:rPr b="1"/>
              <a:t>scatter plot</a:t>
            </a:r>
            <a:r>
              <a:t>, which shows 2 continuous variables plotted against each other, is probably the most basic and most used covariation plot.</a:t>
            </a:r>
          </a:p>
          <a:p>
            <a:pPr marL="0" lvl="0" indent="0">
              <a:buNone/>
            </a:pPr>
            <a:r>
              <a:t>For example, it is the basis of any graph showing a regression model.</a:t>
            </a:r>
          </a:p>
          <a:p>
            <a:pPr marL="0" lvl="0" indent="0">
              <a:buNone/>
            </a:pPr>
            <a:r>
              <a:t>The geom </a:t>
            </a:r>
            <a:r>
              <a:rPr>
                <a:latin typeface="Courier"/>
              </a:rPr>
              <a:t>geom_point()</a:t>
            </a:r>
            <a:r>
              <a:t> is used to generate scatter plots in </a:t>
            </a:r>
            <a:r>
              <a:rPr>
                <a:latin typeface="Courier"/>
              </a:rPr>
              <a:t>ggplot2</a:t>
            </a:r>
            <a:r>
              <a:t>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x3,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x4))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unnamed-chunk-2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44</a:t>
            </a:fld>
            <a:endParaRPr lang="en-GB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This can be customised and you can easily add smooth regression lines with </a:t>
            </a:r>
            <a:r>
              <a:rPr>
                <a:latin typeface="Courier"/>
              </a:rPr>
              <a:t>geom_smooth()</a:t>
            </a:r>
            <a:r>
              <a:t>.</a:t>
            </a:r>
          </a:p>
          <a:p>
            <a:pPr marL="0" lvl="0" indent="0">
              <a:buNone/>
            </a:pPr>
            <a:r>
              <a:t>Note that the colour of the individual points is given by the </a:t>
            </a:r>
            <a:r>
              <a:rPr>
                <a:latin typeface="Courier"/>
              </a:rPr>
              <a:t>col</a:t>
            </a:r>
            <a:r>
              <a:t> argument and so </a:t>
            </a:r>
            <a:r>
              <a:rPr>
                <a:latin typeface="Courier"/>
              </a:rPr>
              <a:t>scale_colour_manual()</a:t>
            </a:r>
            <a:r>
              <a:t> is used to specify colours (rather than </a:t>
            </a:r>
            <a:r>
              <a:rPr>
                <a:latin typeface="Courier"/>
              </a:rPr>
              <a:t>scale_fill_manual()</a:t>
            </a:r>
            <a:r>
              <a:t> as was used above in the example for histograms).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45</a:t>
            </a:fld>
            <a:endParaRPr lang="en-GB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x3,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x4,</a:t>
            </a:r>
            <a:r>
              <a:rPr>
                <a:solidFill>
                  <a:srgbClr val="7D9029"/>
                </a:solidFill>
                <a:latin typeface="Courier"/>
              </a:rPr>
              <a:t>col=</a:t>
            </a:r>
            <a:r>
              <a:rPr>
                <a:latin typeface="Courier"/>
              </a:rPr>
              <a:t>type))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scale_colour_manual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values=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"steelblue"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"salmon"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"orange"</a:t>
            </a:r>
            <a:r>
              <a:rPr>
                <a:latin typeface="Courier"/>
              </a:rPr>
              <a:t>),</a:t>
            </a:r>
            <a:br/>
            <a:r>
              <a:rPr>
                <a:latin typeface="Courier"/>
              </a:rPr>
              <a:t>                      </a:t>
            </a:r>
            <a:r>
              <a:rPr>
                <a:solidFill>
                  <a:srgbClr val="7D9029"/>
                </a:solidFill>
                <a:latin typeface="Courier"/>
              </a:rPr>
              <a:t>name=</a:t>
            </a:r>
            <a:r>
              <a:rPr>
                <a:solidFill>
                  <a:srgbClr val="4070A0"/>
                </a:solidFill>
                <a:latin typeface="Courier"/>
              </a:rPr>
              <a:t>"Type"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xlab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"Variable x3"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ylab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"Variable x4"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ggtitle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"A covariation plot."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theme_light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text=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14</a:t>
            </a:r>
            <a:r>
              <a:rPr>
                <a:latin typeface="Courier"/>
              </a:rPr>
              <a:t>))</a:t>
            </a:r>
          </a:p>
          <a:p>
            <a:pPr lvl="0" indent="0">
              <a:buNone/>
            </a:pPr>
            <a:r>
              <a:rPr>
                <a:latin typeface="Courier"/>
              </a:rPr>
              <a:t>## `geom_smooth()` using method = 'loess' and formula = 'y ~ x'</a:t>
            </a:r>
          </a:p>
        </p:txBody>
      </p:sp>
      <p:pic>
        <p:nvPicPr>
          <p:cNvPr id="3" name="Picture 1" descr="MLW_KUHeS_RandStatistics_Session2_DataVisualisation_files/figure-pptx/unnamed-chunk-2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46</a:t>
            </a:fld>
            <a:endParaRPr lang="en-GB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If one of the 2 variables has an order to it, such as e.g. a time variable, then </a:t>
            </a:r>
            <a:r>
              <a:rPr b="1"/>
              <a:t>line graphs</a:t>
            </a:r>
            <a:r>
              <a:t> may be better suited.</a:t>
            </a:r>
          </a:p>
          <a:p>
            <a:pPr marL="0" lvl="0" indent="0">
              <a:buNone/>
            </a:pPr>
            <a:r>
              <a:t>The geom </a:t>
            </a:r>
            <a:r>
              <a:rPr>
                <a:latin typeface="Courier"/>
              </a:rPr>
              <a:t>geom_line()</a:t>
            </a:r>
            <a:r>
              <a:t> is used for this.</a:t>
            </a:r>
          </a:p>
          <a:p>
            <a:pPr marL="0" lvl="0" indent="0">
              <a:buNone/>
            </a:pPr>
            <a:r>
              <a:t>For an example, we will use a dataset that comes with R: </a:t>
            </a:r>
            <a:r>
              <a:rPr>
                <a:latin typeface="Courier"/>
              </a:rPr>
              <a:t>beavers</a:t>
            </a:r>
            <a:r>
              <a:t> which consists of body temperature measurements from 2 beavers, stored in data frame </a:t>
            </a:r>
            <a:r>
              <a:rPr>
                <a:latin typeface="Courier"/>
              </a:rPr>
              <a:t>beaver1</a:t>
            </a:r>
            <a:r>
              <a:t> and </a:t>
            </a:r>
            <a:r>
              <a:rPr>
                <a:latin typeface="Courier"/>
              </a:rPr>
              <a:t>beaver2</a:t>
            </a:r>
            <a:r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47</a:t>
            </a:fld>
            <a:endParaRPr lang="en-GB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latin typeface="Courier"/>
              </a:rPr>
              <a:t>beaver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rbind</a:t>
            </a:r>
            <a:r>
              <a:rPr>
                <a:latin typeface="Courier"/>
              </a:rPr>
              <a:t>(beaver1[beaver1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day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40A070"/>
                </a:solidFill>
                <a:latin typeface="Courier"/>
              </a:rPr>
              <a:t>346</a:t>
            </a:r>
            <a:r>
              <a:rPr>
                <a:latin typeface="Courier"/>
              </a:rPr>
              <a:t>,],beaver2[beaver2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day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40A070"/>
                </a:solidFill>
                <a:latin typeface="Courier"/>
              </a:rPr>
              <a:t>307</a:t>
            </a:r>
            <a:r>
              <a:rPr>
                <a:latin typeface="Courier"/>
              </a:rPr>
              <a:t>,])</a:t>
            </a:r>
            <a:br/>
            <a:r>
              <a:rPr>
                <a:latin typeface="Courier"/>
              </a:rPr>
              <a:t>beaver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data.frame</a:t>
            </a:r>
            <a:r>
              <a:rPr>
                <a:latin typeface="Courier"/>
              </a:rPr>
              <a:t>(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7D9029"/>
                </a:solidFill>
                <a:latin typeface="Courier"/>
              </a:rPr>
              <a:t>name=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"beaver1"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latin typeface="Courier"/>
              </a:rPr>
              <a:t>(beaver1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day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40A070"/>
                </a:solidFill>
                <a:latin typeface="Courier"/>
              </a:rPr>
              <a:t>346</a:t>
            </a:r>
            <a:r>
              <a:rPr>
                <a:latin typeface="Courier"/>
              </a:rPr>
              <a:t>)),</a:t>
            </a:r>
            <a:br/>
            <a:r>
              <a:rPr>
                <a:latin typeface="Courier"/>
              </a:rPr>
              <a:t>         </a:t>
            </a:r>
            <a:r>
              <a:rPr>
                <a:solidFill>
                  <a:srgbClr val="06287E"/>
                </a:solidFill>
                <a:latin typeface="Courier"/>
              </a:rPr>
              <a:t>rep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"beaver2"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06287E"/>
                </a:solidFill>
                <a:latin typeface="Courier"/>
              </a:rPr>
              <a:t>sum</a:t>
            </a:r>
            <a:r>
              <a:rPr>
                <a:latin typeface="Courier"/>
              </a:rPr>
              <a:t>(beaver2</a:t>
            </a:r>
            <a:r>
              <a:rPr>
                <a:solidFill>
                  <a:srgbClr val="4070A0"/>
                </a:solidFill>
                <a:latin typeface="Courier"/>
              </a:rPr>
              <a:t>$</a:t>
            </a:r>
            <a:r>
              <a:rPr>
                <a:latin typeface="Courier"/>
              </a:rPr>
              <a:t>day</a:t>
            </a:r>
            <a:r>
              <a:rPr>
                <a:solidFill>
                  <a:srgbClr val="4070A0"/>
                </a:solidFill>
                <a:latin typeface="Courier"/>
              </a:rPr>
              <a:t>==</a:t>
            </a:r>
            <a:r>
              <a:rPr>
                <a:solidFill>
                  <a:srgbClr val="40A070"/>
                </a:solidFill>
                <a:latin typeface="Courier"/>
              </a:rPr>
              <a:t>307</a:t>
            </a:r>
            <a:r>
              <a:rPr>
                <a:latin typeface="Courier"/>
              </a:rPr>
              <a:t>))),beaver)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48</a:t>
            </a:fld>
            <a:endParaRPr lang="en-GB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For a simple line graph, you just need and x and a y variable.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latin typeface="Courier"/>
              </a:rPr>
              <a:t>beaver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filter</a:t>
            </a:r>
            <a:r>
              <a:rPr>
                <a:latin typeface="Courier"/>
              </a:rPr>
              <a:t>(name</a:t>
            </a:r>
            <a:r>
              <a:rPr>
                <a:solidFill>
                  <a:srgbClr val="4070A0"/>
                </a:solidFill>
                <a:latin typeface="Courier"/>
              </a:rPr>
              <a:t>=="beaver1"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time,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temp))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unnamed-chunk-2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49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Grammar of graphics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You can easily stratify a line graph by a grouping variable (in this case the variable </a:t>
            </a:r>
            <a:r>
              <a:rPr>
                <a:latin typeface="Courier"/>
              </a:rPr>
              <a:t>name</a:t>
            </a:r>
            <a:r>
              <a:t>) in </a:t>
            </a:r>
            <a:r>
              <a:rPr>
                <a:latin typeface="Courier"/>
              </a:rPr>
              <a:t>ggplot2</a:t>
            </a:r>
            <a:r>
              <a:t>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beaver,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time,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temp,</a:t>
            </a:r>
            <a:r>
              <a:rPr>
                <a:solidFill>
                  <a:srgbClr val="7D9029"/>
                </a:solidFill>
                <a:latin typeface="Courier"/>
              </a:rPr>
              <a:t>colour=</a:t>
            </a:r>
            <a:r>
              <a:rPr>
                <a:latin typeface="Courier"/>
              </a:rPr>
              <a:t>name))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geom_line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lwd=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r>
              <a:rPr>
                <a:latin typeface="Courier"/>
              </a:rPr>
              <a:t>) </a:t>
            </a:r>
            <a:r>
              <a:rPr i="1">
                <a:solidFill>
                  <a:srgbClr val="60A0B0"/>
                </a:solidFill>
                <a:latin typeface="Courier"/>
              </a:rPr>
              <a:t># the lwd parameter sets the line width</a:t>
            </a:r>
          </a:p>
        </p:txBody>
      </p:sp>
      <p:pic>
        <p:nvPicPr>
          <p:cNvPr id="3" name="Picture 1" descr="MLW_KUHeS_RandStatistics_Session2_DataVisualisation_files/figure-pptx/unnamed-chunk-24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50</a:t>
            </a:fld>
            <a:endParaRPr lang="en-GB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Heatmaps</a:t>
            </a:r>
            <a:r>
              <a:t> are useful to show covariation among 3 variables.</a:t>
            </a:r>
          </a:p>
          <a:p>
            <a:pPr marL="0" lvl="0" indent="0">
              <a:buNone/>
            </a:pPr>
            <a:r>
              <a:t>The x- and y-axis show 2 of the variables and the third variable determines the colour of cells.</a:t>
            </a:r>
          </a:p>
          <a:p>
            <a:pPr marL="0" lvl="0" indent="0">
              <a:buNone/>
            </a:pPr>
            <a:r>
              <a:t>The variables can be either categorical or continuous.</a:t>
            </a:r>
          </a:p>
          <a:p>
            <a:pPr marL="0" lvl="0" indent="0">
              <a:buNone/>
            </a:pPr>
            <a:r>
              <a:t>In </a:t>
            </a:r>
            <a:r>
              <a:rPr>
                <a:latin typeface="Courier"/>
              </a:rPr>
              <a:t>ggplot2</a:t>
            </a:r>
            <a:r>
              <a:t>, one geom that you can use for heatmaps is </a:t>
            </a:r>
            <a:r>
              <a:rPr>
                <a:latin typeface="Courier"/>
              </a:rPr>
              <a:t>geom_tile()</a:t>
            </a:r>
            <a:r>
              <a:t>.</a:t>
            </a:r>
          </a:p>
          <a:p>
            <a:pPr marL="0" lvl="0" indent="0">
              <a:buNone/>
            </a:pPr>
            <a:r>
              <a:t>First, we need some data.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51</a:t>
            </a:fld>
            <a:endParaRPr lang="en-GB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dens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 b="1">
                <a:solidFill>
                  <a:srgbClr val="007020"/>
                </a:solidFill>
                <a:latin typeface="Courier"/>
              </a:rPr>
              <a:t>function</a:t>
            </a:r>
            <a:r>
              <a:rPr>
                <a:latin typeface="Courier"/>
              </a:rPr>
              <a:t>(x,y){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return</a:t>
            </a:r>
            <a:r>
              <a:rPr>
                <a:latin typeface="Courier"/>
              </a:rPr>
              <a:t>(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40A070"/>
                </a:solidFill>
                <a:latin typeface="Courier"/>
              </a:rPr>
              <a:t>0.35</a:t>
            </a:r>
            <a:r>
              <a:rPr>
                <a:solidFill>
                  <a:srgbClr val="4070A0"/>
                </a:solidFill>
                <a:latin typeface="Courier"/>
              </a:rPr>
              <a:t>*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(x)</a:t>
            </a:r>
            <a:r>
              <a:rPr>
                <a:solidFill>
                  <a:srgbClr val="4070A0"/>
                </a:solidFill>
                <a:latin typeface="Courier"/>
              </a:rPr>
              <a:t>*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(y,</a:t>
            </a:r>
            <a:r>
              <a:rPr>
                <a:solidFill>
                  <a:srgbClr val="7D9029"/>
                </a:solidFill>
                <a:latin typeface="Courier"/>
              </a:rPr>
              <a:t>sd=</a:t>
            </a:r>
            <a:r>
              <a:rPr>
                <a:solidFill>
                  <a:srgbClr val="40A070"/>
                </a:solidFill>
                <a:latin typeface="Courier"/>
              </a:rPr>
              <a:t>1.5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r>
              <a:rPr>
                <a:latin typeface="Courier"/>
              </a:rPr>
              <a:t> 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40A070"/>
                </a:solidFill>
                <a:latin typeface="Courier"/>
              </a:rPr>
              <a:t>0.65</a:t>
            </a:r>
            <a:r>
              <a:rPr>
                <a:solidFill>
                  <a:srgbClr val="4070A0"/>
                </a:solidFill>
                <a:latin typeface="Courier"/>
              </a:rPr>
              <a:t>*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(x,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sd=</a:t>
            </a:r>
            <a:r>
              <a:rPr>
                <a:solidFill>
                  <a:srgbClr val="40A070"/>
                </a:solidFill>
                <a:latin typeface="Courier"/>
              </a:rPr>
              <a:t>2</a:t>
            </a:r>
            <a:r>
              <a:rPr>
                <a:latin typeface="Courier"/>
              </a:rPr>
              <a:t>)</a:t>
            </a:r>
            <a:r>
              <a:rPr>
                <a:solidFill>
                  <a:srgbClr val="4070A0"/>
                </a:solidFill>
                <a:latin typeface="Courier"/>
              </a:rPr>
              <a:t>*</a:t>
            </a:r>
            <a:r>
              <a:rPr>
                <a:solidFill>
                  <a:srgbClr val="06287E"/>
                </a:solidFill>
                <a:latin typeface="Courier"/>
              </a:rPr>
              <a:t>dnorm</a:t>
            </a:r>
            <a:r>
              <a:rPr>
                <a:latin typeface="Courier"/>
              </a:rPr>
              <a:t>(y,</a:t>
            </a:r>
            <a:r>
              <a:rPr>
                <a:solidFill>
                  <a:srgbClr val="7D9029"/>
                </a:solidFill>
                <a:latin typeface="Courier"/>
              </a:rPr>
              <a:t>mean=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  )</a:t>
            </a:r>
            <a:br/>
            <a:r>
              <a:rPr>
                <a:latin typeface="Courier"/>
              </a:rPr>
              <a:t>}</a:t>
            </a:r>
            <a:br/>
            <a:br/>
            <a:r>
              <a:rPr>
                <a:latin typeface="Courier"/>
              </a:rPr>
              <a:t>x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seq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2.5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6.5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by=</a:t>
            </a:r>
            <a:r>
              <a:rPr>
                <a:solidFill>
                  <a:srgbClr val="40A070"/>
                </a:solidFill>
                <a:latin typeface="Courier"/>
              </a:rPr>
              <a:t>0.05</a:t>
            </a:r>
            <a:r>
              <a:rPr>
                <a:latin typeface="Courier"/>
              </a:rPr>
              <a:t>)</a:t>
            </a:r>
            <a:br/>
            <a:r>
              <a:rPr>
                <a:latin typeface="Courier"/>
              </a:rPr>
              <a:t>y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seq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-</a:t>
            </a:r>
            <a:r>
              <a:rPr>
                <a:solidFill>
                  <a:srgbClr val="40A070"/>
                </a:solidFill>
                <a:latin typeface="Courier"/>
              </a:rPr>
              <a:t>3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A070"/>
                </a:solidFill>
                <a:latin typeface="Courier"/>
              </a:rPr>
              <a:t>5.5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by=</a:t>
            </a:r>
            <a:r>
              <a:rPr>
                <a:solidFill>
                  <a:srgbClr val="40A070"/>
                </a:solidFill>
                <a:latin typeface="Courier"/>
              </a:rPr>
              <a:t>0.05</a:t>
            </a:r>
            <a:r>
              <a:rPr>
                <a:latin typeface="Courier"/>
              </a:rPr>
              <a:t>)</a:t>
            </a:r>
            <a:br/>
            <a:br/>
            <a:r>
              <a:rPr>
                <a:latin typeface="Courier"/>
              </a:rPr>
              <a:t>densSurf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expand.grid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y)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mutate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dens=</a:t>
            </a:r>
            <a:r>
              <a:rPr>
                <a:solidFill>
                  <a:srgbClr val="06287E"/>
                </a:solidFill>
                <a:latin typeface="Courier"/>
              </a:rPr>
              <a:t>dens</a:t>
            </a:r>
            <a:r>
              <a:rPr>
                <a:latin typeface="Courier"/>
              </a:rPr>
              <a:t>(x,y))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52</a:t>
            </a:fld>
            <a:endParaRPr lang="en-GB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Then we can do a basic heat map, using default colours.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latin typeface="Courier"/>
              </a:rPr>
              <a:t>densSurf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y,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dens))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geom_tile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width=</a:t>
            </a:r>
            <a:r>
              <a:rPr>
                <a:solidFill>
                  <a:srgbClr val="40A070"/>
                </a:solidFill>
                <a:latin typeface="Courier"/>
              </a:rPr>
              <a:t>0.05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height=</a:t>
            </a:r>
            <a:r>
              <a:rPr>
                <a:solidFill>
                  <a:srgbClr val="40A070"/>
                </a:solidFill>
                <a:latin typeface="Courier"/>
              </a:rPr>
              <a:t>0.05</a:t>
            </a:r>
            <a:r>
              <a:rPr>
                <a:latin typeface="Courier"/>
              </a:rPr>
              <a:t>)</a:t>
            </a:r>
          </a:p>
        </p:txBody>
      </p:sp>
      <p:pic>
        <p:nvPicPr>
          <p:cNvPr id="3" name="Picture 1" descr="MLW_KUHeS_RandStatistics_Session2_DataVisualisation_files/figure-pptx/unnamed-chunk-26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53</a:t>
            </a:fld>
            <a:endParaRPr lang="en-GB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But we can also provide custom colour scales.</a:t>
            </a:r>
          </a:p>
          <a:p>
            <a:pPr lvl="0" indent="0">
              <a:buNone/>
            </a:pPr>
            <a:r>
              <a:rPr>
                <a:latin typeface="Courier"/>
              </a:rPr>
              <a:t>clrs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colorRampPalette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"blue"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"red"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"orange"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"yellow"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"white"</a:t>
            </a:r>
            <a:r>
              <a:rPr>
                <a:latin typeface="Courier"/>
              </a:rPr>
              <a:t>))</a:t>
            </a:r>
            <a:br/>
            <a:br/>
            <a:r>
              <a:rPr>
                <a:latin typeface="Courier"/>
              </a:rPr>
              <a:t>densSurf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y,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dens))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geom_tile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width=</a:t>
            </a:r>
            <a:r>
              <a:rPr>
                <a:solidFill>
                  <a:srgbClr val="40A070"/>
                </a:solidFill>
                <a:latin typeface="Courier"/>
              </a:rPr>
              <a:t>0.05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height=</a:t>
            </a:r>
            <a:r>
              <a:rPr>
                <a:solidFill>
                  <a:srgbClr val="40A070"/>
                </a:solidFill>
                <a:latin typeface="Courier"/>
              </a:rPr>
              <a:t>0.05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scale_fill_gradientn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colours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clrs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200</a:t>
            </a:r>
            <a:r>
              <a:rPr>
                <a:latin typeface="Courier"/>
              </a:rPr>
              <a:t>),</a:t>
            </a:r>
            <a:r>
              <a:rPr>
                <a:solidFill>
                  <a:srgbClr val="7D9029"/>
                </a:solidFill>
                <a:latin typeface="Courier"/>
              </a:rPr>
              <a:t>name=</a:t>
            </a:r>
            <a:r>
              <a:rPr>
                <a:solidFill>
                  <a:srgbClr val="4070A0"/>
                </a:solidFill>
                <a:latin typeface="Courier"/>
              </a:rPr>
              <a:t>"probability density"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unnamed-chunk-27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54</a:t>
            </a:fld>
            <a:endParaRPr lang="en-GB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rPr b="1"/>
              <a:t>Contour plots</a:t>
            </a:r>
            <a:r>
              <a:t> are similar but use contour lines rather than colour scales to show variation in the third variable.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densSurf,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y,</a:t>
            </a:r>
            <a:r>
              <a:rPr>
                <a:solidFill>
                  <a:srgbClr val="7D9029"/>
                </a:solidFill>
                <a:latin typeface="Courier"/>
              </a:rPr>
              <a:t>z=</a:t>
            </a:r>
            <a:r>
              <a:rPr>
                <a:latin typeface="Courier"/>
              </a:rPr>
              <a:t>dens))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geom_contour</a:t>
            </a:r>
            <a:r>
              <a:rPr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unnamed-chunk-28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55</a:t>
            </a:fld>
            <a:endParaRPr lang="en-GB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Covariation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You can combine heampaps and contour plots.</a:t>
            </a:r>
          </a:p>
          <a:p>
            <a:pPr lvl="0" indent="0">
              <a:buNone/>
            </a:pPr>
            <a:r>
              <a:rPr>
                <a:latin typeface="Courier"/>
              </a:rPr>
              <a:t>densSurf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y,</a:t>
            </a:r>
            <a:r>
              <a:rPr>
                <a:solidFill>
                  <a:srgbClr val="7D9029"/>
                </a:solidFill>
                <a:latin typeface="Courier"/>
              </a:rPr>
              <a:t>fill=</a:t>
            </a:r>
            <a:r>
              <a:rPr>
                <a:latin typeface="Courier"/>
              </a:rPr>
              <a:t>dens,</a:t>
            </a:r>
            <a:r>
              <a:rPr>
                <a:solidFill>
                  <a:srgbClr val="7D9029"/>
                </a:solidFill>
                <a:latin typeface="Courier"/>
              </a:rPr>
              <a:t>z=</a:t>
            </a:r>
            <a:r>
              <a:rPr>
                <a:latin typeface="Courier"/>
              </a:rPr>
              <a:t>dens))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geom_tile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width=</a:t>
            </a:r>
            <a:r>
              <a:rPr>
                <a:solidFill>
                  <a:srgbClr val="40A070"/>
                </a:solidFill>
                <a:latin typeface="Courier"/>
              </a:rPr>
              <a:t>0.05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height=</a:t>
            </a:r>
            <a:r>
              <a:rPr>
                <a:solidFill>
                  <a:srgbClr val="40A070"/>
                </a:solidFill>
                <a:latin typeface="Courier"/>
              </a:rPr>
              <a:t>0.05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geom_contour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col=</a:t>
            </a:r>
            <a:r>
              <a:rPr>
                <a:solidFill>
                  <a:srgbClr val="4070A0"/>
                </a:solidFill>
                <a:latin typeface="Courier"/>
              </a:rPr>
              <a:t>"darkgrey"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lwd=</a:t>
            </a:r>
            <a:r>
              <a:rPr>
                <a:solidFill>
                  <a:srgbClr val="40A070"/>
                </a:solidFill>
                <a:latin typeface="Courier"/>
              </a:rPr>
              <a:t>0.35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alpha=</a:t>
            </a:r>
            <a:r>
              <a:rPr>
                <a:solidFill>
                  <a:srgbClr val="40A070"/>
                </a:solidFill>
                <a:latin typeface="Courier"/>
              </a:rPr>
              <a:t>0.75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scale_fill_gradientn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colours 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clrs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A070"/>
                </a:solidFill>
                <a:latin typeface="Courier"/>
              </a:rPr>
              <a:t>200</a:t>
            </a:r>
            <a:r>
              <a:rPr>
                <a:latin typeface="Courier"/>
              </a:rPr>
              <a:t>),</a:t>
            </a:r>
            <a:r>
              <a:rPr>
                <a:solidFill>
                  <a:srgbClr val="7D9029"/>
                </a:solidFill>
                <a:latin typeface="Courier"/>
              </a:rPr>
              <a:t>name=</a:t>
            </a:r>
            <a:r>
              <a:rPr>
                <a:solidFill>
                  <a:srgbClr val="4070A0"/>
                </a:solidFill>
                <a:latin typeface="Courier"/>
              </a:rPr>
              <a:t>"probability density"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</a:t>
            </a:r>
          </a:p>
          <a:p>
            <a:pPr lvl="0" indent="0">
              <a:buNone/>
            </a:pPr>
            <a:r>
              <a:rPr>
                <a:latin typeface="Courier"/>
              </a:rPr>
              <a:t>## Warning: The following aesthetics were dropped during statistical transformation: fill
## ℹ This can happen when ggplot fails to infer the correct grouping structure in
##   the data.
## ℹ Did you forget to specify a `group` aesthetic or to convert a numerical
##   variable into a factor?</a:t>
            </a:r>
          </a:p>
        </p:txBody>
      </p:sp>
      <p:pic>
        <p:nvPicPr>
          <p:cNvPr id="3" name="Picture 1" descr="MLW_KUHeS_RandStatistics_Session2_DataVisualisation_files/figure-pptx/unnamed-chunk-29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56</a:t>
            </a:fld>
            <a:endParaRPr lang="en-GB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Multi-panel figures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57</a:t>
            </a:fld>
            <a:endParaRPr lang="en-GB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Multi-panel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There’s multiple ways to generate multi-panel figures. Here we just cover 2 examples.</a:t>
            </a:r>
          </a:p>
          <a:p>
            <a:pPr marL="0" lvl="0" indent="0">
              <a:buNone/>
            </a:pPr>
            <a:r>
              <a:t>For a basic, but general way of combining multipe graphs onto the same figure, the function </a:t>
            </a:r>
            <a:r>
              <a:rPr>
                <a:latin typeface="Courier"/>
              </a:rPr>
              <a:t>grid.arrange()</a:t>
            </a:r>
            <a:r>
              <a:t> from the R package </a:t>
            </a:r>
            <a:r>
              <a:rPr>
                <a:latin typeface="Courier"/>
              </a:rPr>
              <a:t>gridExtra</a:t>
            </a:r>
            <a:r>
              <a:t> can be used.</a:t>
            </a:r>
          </a:p>
          <a:p>
            <a:pPr marL="0" lvl="0" indent="0">
              <a:buNone/>
            </a:pPr>
            <a:r>
              <a:t>The procedure is very simple:</a:t>
            </a:r>
          </a:p>
          <a:p>
            <a:pPr lvl="0"/>
            <a:r>
              <a:t>Load the package (if not loaded already): </a:t>
            </a:r>
            <a:r>
              <a:rPr>
                <a:latin typeface="Courier"/>
              </a:rPr>
              <a:t>library(gridExtra)</a:t>
            </a:r>
          </a:p>
          <a:p>
            <a:pPr lvl="0"/>
            <a:r>
              <a:t>Assign each </a:t>
            </a:r>
            <a:r>
              <a:rPr>
                <a:latin typeface="Courier"/>
              </a:rPr>
              <a:t>ggplot()</a:t>
            </a:r>
            <a:r>
              <a:t> call to an object (e.g. </a:t>
            </a:r>
            <a:r>
              <a:rPr>
                <a:latin typeface="Courier"/>
              </a:rPr>
              <a:t>p1&lt;-ggplot(...) + ...</a:t>
            </a:r>
            <a:r>
              <a:t>)</a:t>
            </a:r>
          </a:p>
          <a:p>
            <a:pPr lvl="0"/>
            <a:r>
              <a:t>Produce a multipanel figure with </a:t>
            </a:r>
            <a:r>
              <a:rPr>
                <a:latin typeface="Courier"/>
              </a:rPr>
              <a:t>grid.arrange(p1,p2,...,nrow=2)</a:t>
            </a:r>
          </a:p>
          <a:p>
            <a:pPr marL="0" lvl="0" indent="0">
              <a:buNone/>
            </a:pPr>
            <a:r>
              <a:t>The </a:t>
            </a:r>
            <a:r>
              <a:rPr>
                <a:latin typeface="Courier"/>
              </a:rPr>
              <a:t>nrow</a:t>
            </a:r>
            <a:r>
              <a:t> parameter specifies over how many rows you want to arrange the plots.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58</a:t>
            </a:fld>
            <a:endParaRPr lang="en-GB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Multi-panel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g1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type,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x3))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geom_boxplot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geom_jitter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width=</a:t>
            </a:r>
            <a:r>
              <a:rPr>
                <a:solidFill>
                  <a:srgbClr val="40A070"/>
                </a:solidFill>
                <a:latin typeface="Courier"/>
              </a:rPr>
              <a:t>0.25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height=</a:t>
            </a:r>
            <a:r>
              <a:rPr>
                <a:solidFill>
                  <a:srgbClr val="40A070"/>
                </a:solidFill>
                <a:latin typeface="Courier"/>
              </a:rPr>
              <a:t>0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alpha=</a:t>
            </a:r>
            <a:r>
              <a:rPr>
                <a:solidFill>
                  <a:srgbClr val="40A070"/>
                </a:solidFill>
                <a:latin typeface="Courier"/>
              </a:rPr>
              <a:t>0.3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xlab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ylab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"Variable x3"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ggtitle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"A box &amp; jitter plot."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theme_minimal</a:t>
            </a:r>
            <a:r>
              <a:rPr>
                <a:latin typeface="Courier"/>
              </a:rPr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59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Basic figures &amp;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R has powerful data visualisation capabilities, especially when you start using packages.</a:t>
            </a:r>
          </a:p>
          <a:p>
            <a:pPr marL="0" lvl="0" indent="0">
              <a:buNone/>
            </a:pPr>
            <a:r>
              <a:t>The standard R visualisation library is </a:t>
            </a:r>
            <a:r>
              <a:rPr>
                <a:latin typeface="Courier"/>
              </a:rPr>
              <a:t>graphics</a:t>
            </a:r>
            <a:r>
              <a:t>, which is installed when you install R and loaded automatically at start-up. The main function here is </a:t>
            </a:r>
            <a:r>
              <a:rPr>
                <a:latin typeface="Courier"/>
              </a:rPr>
              <a:t>plot()</a:t>
            </a:r>
            <a:r>
              <a:t>.</a:t>
            </a:r>
          </a:p>
          <a:p>
            <a:pPr marL="0" lvl="0" indent="0">
              <a:buNone/>
            </a:pPr>
            <a:r>
              <a:t>However, the </a:t>
            </a:r>
            <a:r>
              <a:rPr>
                <a:latin typeface="Courier"/>
              </a:rPr>
              <a:t>graphics</a:t>
            </a:r>
            <a:r>
              <a:t> package is quite basic and has inconsistent syntax and function names for different types of graphs.</a:t>
            </a:r>
          </a:p>
          <a:p>
            <a:pPr marL="0" lvl="0" indent="0">
              <a:buNone/>
            </a:pPr>
            <a:r>
              <a:t>The </a:t>
            </a:r>
            <a:r>
              <a:rPr>
                <a:latin typeface="Courier"/>
              </a:rPr>
              <a:t>tidyverse</a:t>
            </a:r>
            <a:r>
              <a:t> comes with the R package </a:t>
            </a:r>
            <a:r>
              <a:rPr>
                <a:latin typeface="Courier"/>
              </a:rPr>
              <a:t>ggplot2</a:t>
            </a:r>
            <a:r>
              <a:t> which provides a more consistent way of producing graphs (it is based on a </a:t>
            </a:r>
            <a:r>
              <a:rPr b="1"/>
              <a:t>g</a:t>
            </a:r>
            <a:r>
              <a:t>rammar of </a:t>
            </a:r>
            <a:r>
              <a:rPr b="1"/>
              <a:t>g</a:t>
            </a:r>
            <a:r>
              <a:t>raphics).</a:t>
            </a:r>
          </a:p>
          <a:p>
            <a:pPr marL="0" lvl="0" indent="0">
              <a:buNone/>
            </a:pPr>
            <a:r>
              <a:t>For example, let’s do a scatter plot.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Multi-panel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g2</a:t>
            </a:r>
            <a:r>
              <a:rPr>
                <a:solidFill>
                  <a:srgbClr val="007020"/>
                </a:solidFill>
                <a:latin typeface="Courier"/>
              </a:rPr>
              <a:t>&lt;-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data=</a:t>
            </a:r>
            <a:r>
              <a:rPr>
                <a:latin typeface="Courier"/>
              </a:rPr>
              <a:t>dat,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x3,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x4,</a:t>
            </a:r>
            <a:r>
              <a:rPr>
                <a:solidFill>
                  <a:srgbClr val="7D9029"/>
                </a:solidFill>
                <a:latin typeface="Courier"/>
              </a:rPr>
              <a:t>col=</a:t>
            </a:r>
            <a:r>
              <a:rPr>
                <a:latin typeface="Courier"/>
              </a:rPr>
              <a:t>type))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geom_smooth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scale_colour_manual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values=</a:t>
            </a:r>
            <a:r>
              <a:rPr>
                <a:solidFill>
                  <a:srgbClr val="06287E"/>
                </a:solidFill>
                <a:latin typeface="Courier"/>
              </a:rPr>
              <a:t>c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"steelblue"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"salmon"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4070A0"/>
                </a:solidFill>
                <a:latin typeface="Courier"/>
              </a:rPr>
              <a:t>"orange"</a:t>
            </a:r>
            <a:r>
              <a:rPr>
                <a:latin typeface="Courier"/>
              </a:rPr>
              <a:t>),</a:t>
            </a:r>
            <a:br/>
            <a:r>
              <a:rPr>
                <a:latin typeface="Courier"/>
              </a:rPr>
              <a:t>                      </a:t>
            </a:r>
            <a:r>
              <a:rPr>
                <a:solidFill>
                  <a:srgbClr val="7D9029"/>
                </a:solidFill>
                <a:latin typeface="Courier"/>
              </a:rPr>
              <a:t>name=</a:t>
            </a:r>
            <a:r>
              <a:rPr>
                <a:solidFill>
                  <a:srgbClr val="4070A0"/>
                </a:solidFill>
                <a:latin typeface="Courier"/>
              </a:rPr>
              <a:t>"Type"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xlab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"Variable x3"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ylab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"Variable x4"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ggtitle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"A covariation plot."</a:t>
            </a:r>
            <a:r>
              <a:rPr>
                <a:latin typeface="Courier"/>
              </a:rPr>
              <a:t>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theme_light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theme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text=</a:t>
            </a:r>
            <a:r>
              <a:rPr>
                <a:solidFill>
                  <a:srgbClr val="06287E"/>
                </a:solidFill>
                <a:latin typeface="Courier"/>
              </a:rPr>
              <a:t>element_text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size=</a:t>
            </a:r>
            <a:r>
              <a:rPr>
                <a:solidFill>
                  <a:srgbClr val="40A070"/>
                </a:solidFill>
                <a:latin typeface="Courier"/>
              </a:rPr>
              <a:t>14</a:t>
            </a:r>
            <a:r>
              <a:rPr>
                <a:latin typeface="Courier"/>
              </a:rPr>
              <a:t>))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60</a:t>
            </a:fld>
            <a:endParaRPr lang="en-GB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Multi-panel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grid.arrange</a:t>
            </a:r>
            <a:r>
              <a:rPr>
                <a:latin typeface="Courier"/>
              </a:rPr>
              <a:t>(g1,g2,</a:t>
            </a:r>
            <a:r>
              <a:rPr>
                <a:solidFill>
                  <a:srgbClr val="7D9029"/>
                </a:solidFill>
                <a:latin typeface="Courier"/>
              </a:rPr>
              <a:t>nrow=</a:t>
            </a:r>
            <a:r>
              <a:rPr>
                <a:solidFill>
                  <a:srgbClr val="40A070"/>
                </a:solidFill>
                <a:latin typeface="Courier"/>
              </a:rPr>
              <a:t>1</a:t>
            </a:r>
            <a:r>
              <a:rPr>
                <a:latin typeface="Courier"/>
              </a:rPr>
              <a:t>)</a:t>
            </a:r>
          </a:p>
          <a:p>
            <a:pPr lvl="0" indent="0">
              <a:buNone/>
            </a:pPr>
            <a:r>
              <a:rPr>
                <a:latin typeface="Courier"/>
              </a:rPr>
              <a:t>## `geom_smooth()` using method = 'loess' and formula = 'y ~ x'</a:t>
            </a:r>
          </a:p>
        </p:txBody>
      </p:sp>
      <p:pic>
        <p:nvPicPr>
          <p:cNvPr id="3" name="Picture 1" descr="MLW_KUHeS_RandStatistics_Session2_DataVisualisation_files/figure-pptx/unnamed-chunk-3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61</a:t>
            </a:fld>
            <a:endParaRPr lang="en-GB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Multi-panel figures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t>The other approach we will cover, is if you want to repeat the same graph for different groups of observations within your dataset.</a:t>
            </a:r>
          </a:p>
          <a:p>
            <a:pPr marL="0" lvl="0" indent="0">
              <a:buNone/>
            </a:pPr>
            <a:r>
              <a:t>This is called </a:t>
            </a:r>
            <a:r>
              <a:rPr b="1"/>
              <a:t>faceting</a:t>
            </a:r>
            <a:r>
              <a:t> and in </a:t>
            </a:r>
            <a:r>
              <a:rPr>
                <a:latin typeface="Courier"/>
              </a:rPr>
              <a:t>ggplot2</a:t>
            </a:r>
            <a:r>
              <a:t> the function </a:t>
            </a:r>
            <a:r>
              <a:rPr>
                <a:latin typeface="Courier"/>
              </a:rPr>
              <a:t>facet_wrap()</a:t>
            </a:r>
            <a:r>
              <a:t> allows to do this very easily.</a:t>
            </a:r>
          </a:p>
          <a:p>
            <a:pPr lvl="0" indent="0">
              <a:buNone/>
            </a:pPr>
            <a:r>
              <a:rPr>
                <a:latin typeface="Courier"/>
              </a:rPr>
              <a:t>iris </a:t>
            </a:r>
            <a:r>
              <a:rPr>
                <a:solidFill>
                  <a:srgbClr val="4070A0"/>
                </a:solidFill>
                <a:latin typeface="Courier"/>
              </a:rPr>
              <a:t>%&gt;%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ggplot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mapping=</a:t>
            </a:r>
            <a:r>
              <a:rPr>
                <a:solidFill>
                  <a:srgbClr val="06287E"/>
                </a:solidFill>
                <a:latin typeface="Courier"/>
              </a:rPr>
              <a:t>aes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x=</a:t>
            </a:r>
            <a:r>
              <a:rPr>
                <a:latin typeface="Courier"/>
              </a:rPr>
              <a:t>Petal.Length,</a:t>
            </a:r>
            <a:r>
              <a:rPr>
                <a:solidFill>
                  <a:srgbClr val="7D9029"/>
                </a:solidFill>
                <a:latin typeface="Courier"/>
              </a:rPr>
              <a:t>y=</a:t>
            </a:r>
            <a:r>
              <a:rPr>
                <a:latin typeface="Courier"/>
              </a:rPr>
              <a:t>Petal.Width))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geom_point</a:t>
            </a:r>
            <a:r>
              <a:rPr>
                <a:latin typeface="Courier"/>
              </a:rPr>
              <a:t>() </a:t>
            </a:r>
            <a:r>
              <a:rPr>
                <a:solidFill>
                  <a:srgbClr val="4070A0"/>
                </a:solidFill>
                <a:latin typeface="Courier"/>
              </a:rPr>
              <a:t>+</a:t>
            </a:r>
            <a:br/>
            <a:r>
              <a:rPr>
                <a:latin typeface="Courier"/>
              </a:rPr>
              <a:t>  </a:t>
            </a:r>
            <a:r>
              <a:rPr>
                <a:solidFill>
                  <a:srgbClr val="06287E"/>
                </a:solidFill>
                <a:latin typeface="Courier"/>
              </a:rPr>
              <a:t>facet_wrap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4070A0"/>
                </a:solidFill>
                <a:latin typeface="Courier"/>
              </a:rPr>
              <a:t>~</a:t>
            </a:r>
            <a:r>
              <a:rPr>
                <a:latin typeface="Courier"/>
              </a:rPr>
              <a:t>Species)</a:t>
            </a:r>
          </a:p>
        </p:txBody>
      </p:sp>
      <p:pic>
        <p:nvPicPr>
          <p:cNvPr id="3" name="Picture 1" descr="MLW_KUHeS_RandStatistics_Session2_DataVisualisation_files/figure-pptx/unnamed-chunk-33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62</a:t>
            </a:fld>
            <a:endParaRPr lang="en-GB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11042-BDFA-4708-84AB-F848A1D5D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marL="0" lvl="0" indent="0">
              <a:buNone/>
            </a:pPr>
            <a:r>
              <a:t>Saving graphs to files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AAC92-EEED-4232-ACDE-84003A647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63</a:t>
            </a:fld>
            <a:endParaRPr lang="en-GB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Saving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In </a:t>
            </a:r>
            <a:r>
              <a:rPr>
                <a:latin typeface="Courier"/>
              </a:rPr>
              <a:t>ggplot2</a:t>
            </a:r>
            <a:r>
              <a:t>, the simplest way to save graphs is to use the function </a:t>
            </a:r>
            <a:r>
              <a:rPr>
                <a:latin typeface="Courier"/>
              </a:rPr>
              <a:t>ggsave()</a:t>
            </a:r>
            <a:r>
              <a:t>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ggsave</a:t>
            </a:r>
            <a:r>
              <a:rPr>
                <a:latin typeface="Courier"/>
              </a:rPr>
              <a:t>(g1,</a:t>
            </a:r>
            <a:r>
              <a:rPr>
                <a:solidFill>
                  <a:srgbClr val="7D9029"/>
                </a:solidFill>
                <a:latin typeface="Courier"/>
              </a:rPr>
              <a:t>filename=</a:t>
            </a:r>
            <a:r>
              <a:rPr>
                <a:solidFill>
                  <a:srgbClr val="4070A0"/>
                </a:solidFill>
                <a:latin typeface="Courier"/>
              </a:rPr>
              <a:t>"myplot.png"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width=</a:t>
            </a:r>
            <a:r>
              <a:rPr>
                <a:solidFill>
                  <a:srgbClr val="40A070"/>
                </a:solidFill>
                <a:latin typeface="Courier"/>
              </a:rPr>
              <a:t>16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height=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units=</a:t>
            </a:r>
            <a:r>
              <a:rPr>
                <a:solidFill>
                  <a:srgbClr val="4070A0"/>
                </a:solidFill>
                <a:latin typeface="Courier"/>
              </a:rPr>
              <a:t>"cm"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dpi=</a:t>
            </a:r>
            <a:r>
              <a:rPr>
                <a:solidFill>
                  <a:srgbClr val="40A070"/>
                </a:solidFill>
                <a:latin typeface="Courier"/>
              </a:rPr>
              <a:t>450</a:t>
            </a:r>
            <a:r>
              <a:rPr>
                <a:latin typeface="Courier"/>
              </a:rPr>
              <a:t>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64</a:t>
            </a:fld>
            <a:endParaRPr lang="en-GB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Saving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Another way is to enclose your plotting code inside a statement that specifies a </a:t>
            </a:r>
            <a:r>
              <a:rPr i="1"/>
              <a:t>graphics device</a:t>
            </a:r>
            <a:r>
              <a:t>. “Graphics device” means a pdf, png, jpg or other file.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Example: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pdf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width=</a:t>
            </a:r>
            <a:r>
              <a:rPr>
                <a:solidFill>
                  <a:srgbClr val="40A070"/>
                </a:solidFill>
                <a:latin typeface="Courier"/>
              </a:rPr>
              <a:t>16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height=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file=</a:t>
            </a:r>
            <a:r>
              <a:rPr>
                <a:solidFill>
                  <a:srgbClr val="4070A0"/>
                </a:solidFill>
                <a:latin typeface="Courier"/>
              </a:rPr>
              <a:t>"myfile.pdf"</a:t>
            </a:r>
            <a:r>
              <a:rPr>
                <a:latin typeface="Courier"/>
              </a:rPr>
              <a:t>) </a:t>
            </a:r>
            <a:r>
              <a:rPr i="1">
                <a:solidFill>
                  <a:srgbClr val="60A0B0"/>
                </a:solidFill>
                <a:latin typeface="Courier"/>
              </a:rPr>
              <a:t># opens the device; pdf will produce vector graphics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plotting code here</a:t>
            </a:r>
            <a:br/>
            <a:r>
              <a:rPr>
                <a:solidFill>
                  <a:srgbClr val="06287E"/>
                </a:solidFill>
                <a:latin typeface="Courier"/>
              </a:rPr>
              <a:t>dev.off</a:t>
            </a:r>
            <a:r>
              <a:rPr>
                <a:latin typeface="Courier"/>
              </a:rPr>
              <a:t>() </a:t>
            </a:r>
            <a:r>
              <a:rPr i="1">
                <a:solidFill>
                  <a:srgbClr val="60A0B0"/>
                </a:solidFill>
                <a:latin typeface="Courier"/>
              </a:rPr>
              <a:t># closes the device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65</a:t>
            </a:fld>
            <a:endParaRPr lang="en-GB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Saving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Or:</a:t>
            </a:r>
          </a:p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png</a:t>
            </a:r>
            <a:r>
              <a:rPr>
                <a:latin typeface="Courier"/>
              </a:rPr>
              <a:t>(</a:t>
            </a:r>
            <a:r>
              <a:rPr>
                <a:solidFill>
                  <a:srgbClr val="7D9029"/>
                </a:solidFill>
                <a:latin typeface="Courier"/>
              </a:rPr>
              <a:t>width=</a:t>
            </a:r>
            <a:r>
              <a:rPr>
                <a:solidFill>
                  <a:srgbClr val="40A070"/>
                </a:solidFill>
                <a:latin typeface="Courier"/>
              </a:rPr>
              <a:t>16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height=</a:t>
            </a:r>
            <a:r>
              <a:rPr>
                <a:solidFill>
                  <a:srgbClr val="40A070"/>
                </a:solidFill>
                <a:latin typeface="Courier"/>
              </a:rPr>
              <a:t>9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units=</a:t>
            </a:r>
            <a:r>
              <a:rPr>
                <a:solidFill>
                  <a:srgbClr val="4070A0"/>
                </a:solidFill>
                <a:latin typeface="Courier"/>
              </a:rPr>
              <a:t>"in"</a:t>
            </a:r>
            <a:r>
              <a:rPr>
                <a:latin typeface="Courier"/>
              </a:rPr>
              <a:t>,</a:t>
            </a:r>
            <a:r>
              <a:rPr>
                <a:solidFill>
                  <a:srgbClr val="7D9029"/>
                </a:solidFill>
                <a:latin typeface="Courier"/>
              </a:rPr>
              <a:t>res=</a:t>
            </a:r>
            <a:r>
              <a:rPr>
                <a:solidFill>
                  <a:srgbClr val="40A070"/>
                </a:solidFill>
                <a:latin typeface="Courier"/>
              </a:rPr>
              <a:t>450</a:t>
            </a:r>
            <a:r>
              <a:rPr>
                <a:latin typeface="Courier"/>
              </a:rPr>
              <a:t>) </a:t>
            </a:r>
            <a:r>
              <a:rPr i="1">
                <a:solidFill>
                  <a:srgbClr val="60A0B0"/>
                </a:solidFill>
                <a:latin typeface="Courier"/>
              </a:rPr>
              <a:t># raster graphics</a:t>
            </a:r>
            <a:br/>
            <a:r>
              <a:rPr i="1">
                <a:solidFill>
                  <a:srgbClr val="60A0B0"/>
                </a:solidFill>
                <a:latin typeface="Courier"/>
              </a:rPr>
              <a:t># plotting code here</a:t>
            </a:r>
            <a:br/>
            <a:r>
              <a:rPr>
                <a:solidFill>
                  <a:srgbClr val="06287E"/>
                </a:solidFill>
                <a:latin typeface="Courier"/>
              </a:rPr>
              <a:t>dev.off</a:t>
            </a:r>
            <a:r>
              <a:rPr>
                <a:latin typeface="Courier"/>
              </a:rPr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66</a:t>
            </a:fld>
            <a:endParaRPr lang="en-GB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[end of Session 2]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67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315F-F711-43BA-8C23-8D50769E3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pPr marL="0" lvl="0" indent="0">
              <a:buNone/>
            </a:pPr>
            <a:r>
              <a:t>Basic figures &amp; graphs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C278EB-CD3C-4569-8B41-D3DDD3B40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lvl="0" indent="0">
              <a:buNone/>
            </a:pPr>
            <a:r>
              <a:rPr sz="1400" dirty="0">
                <a:latin typeface="Courier"/>
              </a:rPr>
              <a:t>iris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%&gt;%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ggplot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mapping=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aes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x=</a:t>
            </a:r>
            <a:r>
              <a:rPr sz="1400" dirty="0" err="1">
                <a:latin typeface="Courier"/>
              </a:rPr>
              <a:t>Petal.Length,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y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 err="1">
                <a:latin typeface="Courier"/>
              </a:rPr>
              <a:t>Petal.Width,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col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 err="1">
                <a:latin typeface="Courier"/>
              </a:rPr>
              <a:t>Species,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pch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>
                <a:latin typeface="Courier"/>
              </a:rPr>
              <a:t>Species))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geom_point</a:t>
            </a:r>
            <a:r>
              <a:rPr sz="1400" dirty="0">
                <a:latin typeface="Courier"/>
              </a:rPr>
              <a:t>()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scale_colour_manual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values=</a:t>
            </a:r>
            <a:r>
              <a:rPr sz="1400" dirty="0">
                <a:solidFill>
                  <a:srgbClr val="06287E"/>
                </a:solidFill>
                <a:latin typeface="Courier"/>
              </a:rPr>
              <a:t>c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steelblue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>
                <a:latin typeface="Courier"/>
              </a:rPr>
              <a:t>,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orange"</a:t>
            </a:r>
            <a:r>
              <a:rPr sz="1400" dirty="0" err="1">
                <a:latin typeface="Courier"/>
              </a:rPr>
              <a:t>,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"salmon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</a:t>
            </a:r>
            <a:r>
              <a:rPr sz="1400" dirty="0">
                <a:latin typeface="Courier"/>
              </a:rPr>
              <a:t>),</a:t>
            </a:r>
            <a:r>
              <a:rPr sz="1400" dirty="0">
                <a:solidFill>
                  <a:srgbClr val="7D9029"/>
                </a:solidFill>
                <a:latin typeface="Courier"/>
              </a:rPr>
              <a:t>name=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"Species"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scale_shape_manual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values=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15</a:t>
            </a:r>
            <a:r>
              <a:rPr sz="1400" dirty="0">
                <a:solidFill>
                  <a:srgbClr val="4070A0"/>
                </a:solidFill>
                <a:latin typeface="Courier"/>
              </a:rPr>
              <a:t>:</a:t>
            </a:r>
            <a:r>
              <a:rPr sz="1400" dirty="0">
                <a:solidFill>
                  <a:srgbClr val="40A070"/>
                </a:solidFill>
                <a:latin typeface="Courier"/>
              </a:rPr>
              <a:t>17</a:t>
            </a:r>
            <a:r>
              <a:rPr sz="1400" dirty="0">
                <a:latin typeface="Courier"/>
              </a:rPr>
              <a:t>,</a:t>
            </a:r>
            <a:r>
              <a:rPr sz="1400" dirty="0">
                <a:solidFill>
                  <a:srgbClr val="7D9029"/>
                </a:solidFill>
                <a:latin typeface="Courier"/>
              </a:rPr>
              <a:t>name=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"Species"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xlab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"Petal length"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ylab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"Petal width"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>
                <a:solidFill>
                  <a:srgbClr val="06287E"/>
                </a:solidFill>
                <a:latin typeface="Courier"/>
              </a:rPr>
              <a:t>labs</a:t>
            </a:r>
            <a:r>
              <a:rPr sz="1400" dirty="0">
                <a:latin typeface="Courier"/>
              </a:rPr>
              <a:t>(</a:t>
            </a:r>
            <a:r>
              <a:rPr sz="1400" dirty="0">
                <a:solidFill>
                  <a:srgbClr val="7D9029"/>
                </a:solidFill>
                <a:latin typeface="Courier"/>
              </a:rPr>
              <a:t>title=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"Scatterplot of petal length and width in the iris 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dataset"</a:t>
            </a:r>
            <a:r>
              <a:rPr sz="1400" dirty="0" err="1">
                <a:latin typeface="Courier"/>
              </a:rPr>
              <a:t>,</a:t>
            </a:r>
            <a:r>
              <a:rPr sz="1400" dirty="0" err="1">
                <a:solidFill>
                  <a:srgbClr val="7D9029"/>
                </a:solidFill>
                <a:latin typeface="Courier"/>
              </a:rPr>
              <a:t>caption</a:t>
            </a:r>
            <a:r>
              <a:rPr sz="1400" dirty="0">
                <a:solidFill>
                  <a:srgbClr val="7D9029"/>
                </a:solidFill>
                <a:latin typeface="Courier"/>
              </a:rPr>
              <a:t>=</a:t>
            </a:r>
            <a:r>
              <a:rPr sz="1400" dirty="0">
                <a:solidFill>
                  <a:srgbClr val="4070A0"/>
                </a:solidFill>
                <a:latin typeface="Courier"/>
              </a:rPr>
              <a:t>"Figure produced during the </a:t>
            </a:r>
            <a:r>
              <a:rPr sz="1400" dirty="0" err="1">
                <a:solidFill>
                  <a:srgbClr val="4070A0"/>
                </a:solidFill>
                <a:latin typeface="Courier"/>
              </a:rPr>
              <a:t>KUHeS</a:t>
            </a:r>
            <a:r>
              <a:rPr sz="1400" dirty="0">
                <a:solidFill>
                  <a:srgbClr val="4070A0"/>
                </a:solidFill>
                <a:latin typeface="Courier"/>
              </a:rPr>
              <a:t> CRM R training, using ggplot2."</a:t>
            </a:r>
            <a:r>
              <a:rPr sz="1400" dirty="0">
                <a:latin typeface="Courier"/>
              </a:rPr>
              <a:t>) </a:t>
            </a:r>
            <a:r>
              <a:rPr sz="1400" dirty="0">
                <a:solidFill>
                  <a:srgbClr val="4070A0"/>
                </a:solidFill>
                <a:latin typeface="Courier"/>
              </a:rPr>
              <a:t>+</a:t>
            </a:r>
            <a:br>
              <a:rPr sz="1400" dirty="0"/>
            </a:br>
            <a:r>
              <a:rPr sz="1400" dirty="0">
                <a:latin typeface="Courier"/>
              </a:rPr>
              <a:t>  </a:t>
            </a:r>
            <a:r>
              <a:rPr sz="1400" dirty="0" err="1">
                <a:solidFill>
                  <a:srgbClr val="06287E"/>
                </a:solidFill>
                <a:latin typeface="Courier"/>
              </a:rPr>
              <a:t>theme_light</a:t>
            </a:r>
            <a:r>
              <a:rPr sz="1400" dirty="0">
                <a:latin typeface="Courier"/>
              </a:rPr>
              <a:t>()</a:t>
            </a:r>
          </a:p>
        </p:txBody>
      </p:sp>
      <p:pic>
        <p:nvPicPr>
          <p:cNvPr id="3" name="Picture 1" descr="MLW_KUHeS_RandStatistics_Session2_DataVisualisation_files/figure-pptx/plot1b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181600" y="1676400"/>
            <a:ext cx="6172200" cy="3467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DD33D4-F2B4-4E27-98BD-BC927283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Basic figures &amp;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BC91F-1C76-43AE-8B2A-956D48B76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The </a:t>
            </a:r>
            <a:r>
              <a:rPr b="1"/>
              <a:t>aesthetic</a:t>
            </a:r>
            <a:r>
              <a:t> (the </a:t>
            </a:r>
            <a:r>
              <a:rPr>
                <a:latin typeface="Courier"/>
              </a:rPr>
              <a:t>aes()</a:t>
            </a:r>
            <a:r>
              <a:t> call in the above) defines </a:t>
            </a:r>
            <a:r>
              <a:rPr i="1"/>
              <a:t>what</a:t>
            </a:r>
            <a:r>
              <a:t> you will see, i.e. the data you will plot.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The </a:t>
            </a:r>
            <a:r>
              <a:rPr b="1"/>
              <a:t>geom</a:t>
            </a:r>
            <a:r>
              <a:t> will define the geometry, i.e. </a:t>
            </a:r>
            <a:r>
              <a:rPr i="1"/>
              <a:t>how</a:t>
            </a:r>
            <a:r>
              <a:t> you will plot the data.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The </a:t>
            </a:r>
            <a:r>
              <a:rPr b="1"/>
              <a:t>coordinate system</a:t>
            </a:r>
            <a:r>
              <a:t> governs the </a:t>
            </a:r>
            <a:r>
              <a:rPr i="1"/>
              <a:t>data representation</a:t>
            </a:r>
            <a:r>
              <a:t>.</a:t>
            </a:r>
          </a:p>
          <a:p>
            <a:pPr marL="0" lvl="0" indent="0">
              <a:buNone/>
            </a:pPr>
            <a14:m xmlns:a14="http://schemas.microsoft.com/office/drawing/2010/main">
              <m:oMathPara xmlns:m="http://schemas.openxmlformats.org/officeDocument/2006/math">
                <m:oMathParaPr>
                  <m:jc m:val="center"/>
                </m:oMathParaPr>
                <m:oMath xmlns:m="http://schemas.openxmlformats.org/officeDocument/2006/math">
                  <m:r>
                    <a:rPr>
                      <a:latin typeface="Cambria Math" panose="02040503050406030204" pitchFamily="18" charset="0"/>
                    </a:rPr>
                    <m:t> </m:t>
                  </m:r>
                </m:oMath>
              </m:oMathPara>
            </a14:m>
            <a:endParaRPr/>
          </a:p>
          <a:p>
            <a:pPr marL="0" lvl="0" indent="0">
              <a:buNone/>
            </a:pPr>
            <a:r>
              <a:t>The </a:t>
            </a:r>
            <a:r>
              <a:rPr b="1"/>
              <a:t>theme</a:t>
            </a:r>
            <a:r>
              <a:t> defines the </a:t>
            </a:r>
            <a:r>
              <a:rPr i="1"/>
              <a:t>visual style</a:t>
            </a:r>
            <a:r>
              <a:t> (background, major &amp; minor axes, font face &amp; size, default colour scales, margins, text alignment, …).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89D5-560C-4369-A313-7C24EDF0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Basic figures &amp; graphs</a:t>
            </a:r>
          </a:p>
        </p:txBody>
      </p:sp>
      <p:pic>
        <p:nvPicPr>
          <p:cNvPr id="3" name="Picture 1" descr="dataAndSupportDocs/ggplotBasic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076700" y="1816100"/>
            <a:ext cx="4038600" cy="415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38200" y="5969000"/>
            <a:ext cx="10515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The basics behind ggplot2 (</a:t>
            </a:r>
            <a:r>
              <a:rPr>
                <a:hlinkClick r:id="rId3"/>
              </a:rPr>
              <a:t>https://github.com/rstudio/cheatsheets/raw/master/data-visualization.pdf</a:t>
            </a:r>
            <a:r>
              <a:t>).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F998A-2A5E-471F-9FEB-2559B0A7F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5CB42-CF14-4293-8971-6DCD1AAE8BE7}" type="slidenum">
              <a:rPr lang="en-GB" smtClean="0"/>
              <a:t>9</a:t>
            </a:fld>
            <a:endParaRPr 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4541</Words>
  <Application>Microsoft Macintosh PowerPoint</Application>
  <PresentationFormat>Widescreen</PresentationFormat>
  <Paragraphs>345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Cambria Math</vt:lpstr>
      <vt:lpstr>Courier</vt:lpstr>
      <vt:lpstr>Office Theme</vt:lpstr>
      <vt:lpstr>Statistics and R short course</vt:lpstr>
      <vt:lpstr>Introduction</vt:lpstr>
      <vt:lpstr>Preliminaries</vt:lpstr>
      <vt:lpstr>Learning outcomes</vt:lpstr>
      <vt:lpstr>Grammar of graphics</vt:lpstr>
      <vt:lpstr>Basic figures &amp; graphs</vt:lpstr>
      <vt:lpstr>Basic figures &amp; graphs</vt:lpstr>
      <vt:lpstr>Basic figures &amp; graphs</vt:lpstr>
      <vt:lpstr>Basic figures &amp; graphs</vt:lpstr>
      <vt:lpstr>Basic figures &amp; graphs</vt:lpstr>
      <vt:lpstr>Basic figures &amp; graphs</vt:lpstr>
      <vt:lpstr>Basic figures &amp; graphs</vt:lpstr>
      <vt:lpstr>Basic figures &amp; graphs</vt:lpstr>
      <vt:lpstr>Resources</vt:lpstr>
      <vt:lpstr>Resources</vt:lpstr>
      <vt:lpstr>Distribution figures</vt:lpstr>
      <vt:lpstr>Distribution figures</vt:lpstr>
      <vt:lpstr>Distribution figures</vt:lpstr>
      <vt:lpstr>Distribution figures</vt:lpstr>
      <vt:lpstr>Distribution figures</vt:lpstr>
      <vt:lpstr>Distribution figures</vt:lpstr>
      <vt:lpstr>Distribution figures</vt:lpstr>
      <vt:lpstr>Distribution figures</vt:lpstr>
      <vt:lpstr>Distribution figures</vt:lpstr>
      <vt:lpstr>Distribution figures</vt:lpstr>
      <vt:lpstr>Distribution figures</vt:lpstr>
      <vt:lpstr>Distribution figures</vt:lpstr>
      <vt:lpstr>Distribution figures</vt:lpstr>
      <vt:lpstr>Distribution figures</vt:lpstr>
      <vt:lpstr>Distribution figures</vt:lpstr>
      <vt:lpstr>PowerPoint Presentation</vt:lpstr>
      <vt:lpstr>Distribution figures</vt:lpstr>
      <vt:lpstr>Distribution figures</vt:lpstr>
      <vt:lpstr>Distribution figures</vt:lpstr>
      <vt:lpstr>Distribution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Covariation figures</vt:lpstr>
      <vt:lpstr>Multi-panel figures</vt:lpstr>
      <vt:lpstr>Multi-panel figures</vt:lpstr>
      <vt:lpstr>Multi-panel figures</vt:lpstr>
      <vt:lpstr>Multi-panel figures</vt:lpstr>
      <vt:lpstr>Multi-panel figures</vt:lpstr>
      <vt:lpstr>Multi-panel figures</vt:lpstr>
      <vt:lpstr>Saving graphs to files</vt:lpstr>
      <vt:lpstr>Saving figures</vt:lpstr>
      <vt:lpstr>Saving figures</vt:lpstr>
      <vt:lpstr>Saving figures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21</TotalTime>
  <Words>2</Words>
  <Application>Microsoft Macintosh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Statistics and R short course</dc:title>
  <dc:creator>Marc Henrion, Vester Gunsaru</dc:creator>
  <cp:keywords/>
  <cp:lastModifiedBy>Marc Henrion</cp:lastModifiedBy>
  <cp:revision>3</cp:revision>
  <dcterms:created xsi:type="dcterms:W3CDTF">2024-10-07T15:54:02Z</dcterms:created>
  <dcterms:modified xsi:type="dcterms:W3CDTF">2024-10-07T15:55:34Z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9 October 2024</vt:lpwstr>
  </property>
  <property fmtid="{D5CDD505-2E9C-101B-9397-08002B2CF9AE}" pid="3" name="output">
    <vt:lpwstr/>
  </property>
  <property fmtid="{D5CDD505-2E9C-101B-9397-08002B2CF9AE}" pid="4" name="subtitle">
    <vt:lpwstr>Session 2: Data visualisation</vt:lpwstr>
  </property>
</Properties>
</file>